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4"/>
    <p:sldMasterId id="2147483859" r:id="rId5"/>
    <p:sldMasterId id="2147483841" r:id="rId6"/>
  </p:sldMasterIdLst>
  <p:notesMasterIdLst>
    <p:notesMasterId r:id="rId57"/>
  </p:notesMasterIdLst>
  <p:handoutMasterIdLst>
    <p:handoutMasterId r:id="rId58"/>
  </p:handoutMasterIdLst>
  <p:sldIdLst>
    <p:sldId id="399" r:id="rId7"/>
    <p:sldId id="349" r:id="rId8"/>
    <p:sldId id="400" r:id="rId9"/>
    <p:sldId id="401" r:id="rId10"/>
    <p:sldId id="424" r:id="rId11"/>
    <p:sldId id="430" r:id="rId12"/>
    <p:sldId id="428" r:id="rId13"/>
    <p:sldId id="356" r:id="rId14"/>
    <p:sldId id="407" r:id="rId15"/>
    <p:sldId id="426" r:id="rId16"/>
    <p:sldId id="429" r:id="rId17"/>
    <p:sldId id="431" r:id="rId18"/>
    <p:sldId id="433" r:id="rId19"/>
    <p:sldId id="425" r:id="rId20"/>
    <p:sldId id="422" r:id="rId21"/>
    <p:sldId id="441" r:id="rId22"/>
    <p:sldId id="357" r:id="rId23"/>
    <p:sldId id="280" r:id="rId24"/>
    <p:sldId id="436" r:id="rId25"/>
    <p:sldId id="437" r:id="rId26"/>
    <p:sldId id="358" r:id="rId27"/>
    <p:sldId id="439" r:id="rId28"/>
    <p:sldId id="440" r:id="rId29"/>
    <p:sldId id="364" r:id="rId30"/>
    <p:sldId id="366" r:id="rId31"/>
    <p:sldId id="367" r:id="rId32"/>
    <p:sldId id="368" r:id="rId33"/>
    <p:sldId id="369" r:id="rId34"/>
    <p:sldId id="370" r:id="rId35"/>
    <p:sldId id="371" r:id="rId36"/>
    <p:sldId id="413" r:id="rId37"/>
    <p:sldId id="372" r:id="rId38"/>
    <p:sldId id="373" r:id="rId39"/>
    <p:sldId id="374" r:id="rId40"/>
    <p:sldId id="414" r:id="rId41"/>
    <p:sldId id="416" r:id="rId42"/>
    <p:sldId id="417" r:id="rId43"/>
    <p:sldId id="418" r:id="rId44"/>
    <p:sldId id="419" r:id="rId45"/>
    <p:sldId id="375" r:id="rId46"/>
    <p:sldId id="442" r:id="rId47"/>
    <p:sldId id="443" r:id="rId48"/>
    <p:sldId id="376" r:id="rId49"/>
    <p:sldId id="377" r:id="rId50"/>
    <p:sldId id="378" r:id="rId51"/>
    <p:sldId id="379" r:id="rId52"/>
    <p:sldId id="380" r:id="rId53"/>
    <p:sldId id="381" r:id="rId54"/>
    <p:sldId id="391" r:id="rId55"/>
    <p:sldId id="3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on Sim Wenyang  (NCS)" initials="RSW(" lastIdx="2" clrIdx="0">
    <p:extLst>
      <p:ext uri="{19B8F6BF-5375-455C-9EA6-DF929625EA0E}">
        <p15:presenceInfo xmlns:p15="http://schemas.microsoft.com/office/powerpoint/2012/main" userId="S::ranon.sim@ncs.com.sg::b66af579-a1ea-4016-8639-2384bca2b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72"/>
    <a:srgbClr val="0095A5"/>
    <a:srgbClr val="000000"/>
    <a:srgbClr val="ED1A3D"/>
    <a:srgbClr val="A0DF4C"/>
    <a:srgbClr val="0DC25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9" autoAdjust="0"/>
    <p:restoredTop sz="78353" autoAdjust="0"/>
  </p:normalViewPr>
  <p:slideViewPr>
    <p:cSldViewPr snapToGrid="0" snapToObjects="1">
      <p:cViewPr varScale="1">
        <p:scale>
          <a:sx n="78" d="100"/>
          <a:sy n="78" d="100"/>
        </p:scale>
        <p:origin x="2176"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2T17:42:50.903" idx="2">
    <p:pos x="10" y="10"/>
    <p:text>TO MODIFY</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96E03-D939-4C6C-A05E-8469116CB894}" type="doc">
      <dgm:prSet loTypeId="urn:microsoft.com/office/officeart/2005/8/layout/chevron1" loCatId="process" qsTypeId="urn:microsoft.com/office/officeart/2005/8/quickstyle/simple1" qsCatId="simple" csTypeId="urn:microsoft.com/office/officeart/2005/8/colors/colorful5" csCatId="colorful" phldr="1"/>
      <dgm:spPr/>
    </dgm:pt>
    <dgm:pt modelId="{87F4F114-BBBD-49BA-9630-FE59C11D58F7}">
      <dgm:prSet phldrT="[Text]"/>
      <dgm:spPr/>
      <dgm:t>
        <a:bodyPr/>
        <a:lstStyle/>
        <a:p>
          <a:r>
            <a:rPr lang="en-SG" dirty="0"/>
            <a:t>Perform Data Exploration</a:t>
          </a:r>
        </a:p>
      </dgm:t>
    </dgm:pt>
    <dgm:pt modelId="{9A407F22-F2CB-4B3C-B33F-6D59A20EC619}" type="parTrans" cxnId="{CD8BEFD2-3384-44C1-8101-94EA3AAD9007}">
      <dgm:prSet/>
      <dgm:spPr/>
      <dgm:t>
        <a:bodyPr/>
        <a:lstStyle/>
        <a:p>
          <a:endParaRPr lang="en-SG"/>
        </a:p>
      </dgm:t>
    </dgm:pt>
    <dgm:pt modelId="{D329AB2C-3A4F-4799-9BF9-92CDD8D9C67C}" type="sibTrans" cxnId="{CD8BEFD2-3384-44C1-8101-94EA3AAD9007}">
      <dgm:prSet/>
      <dgm:spPr/>
      <dgm:t>
        <a:bodyPr/>
        <a:lstStyle/>
        <a:p>
          <a:endParaRPr lang="en-SG"/>
        </a:p>
      </dgm:t>
    </dgm:pt>
    <dgm:pt modelId="{24123B39-E55A-4C9D-B2C0-F35494991D97}">
      <dgm:prSet phldrT="[Text]"/>
      <dgm:spPr/>
      <dgm:t>
        <a:bodyPr/>
        <a:lstStyle/>
        <a:p>
          <a:r>
            <a:rPr lang="en-SG" dirty="0"/>
            <a:t>Convert features to numeric data type</a:t>
          </a:r>
        </a:p>
      </dgm:t>
    </dgm:pt>
    <dgm:pt modelId="{7A77080F-A0DF-4A32-B4B3-3620C11B4FC8}" type="parTrans" cxnId="{66630A48-8FAE-4097-990A-629FB9CE922E}">
      <dgm:prSet/>
      <dgm:spPr/>
      <dgm:t>
        <a:bodyPr/>
        <a:lstStyle/>
        <a:p>
          <a:endParaRPr lang="en-SG"/>
        </a:p>
      </dgm:t>
    </dgm:pt>
    <dgm:pt modelId="{CAD1F431-8457-4716-AC26-3FAFD387FA1E}" type="sibTrans" cxnId="{66630A48-8FAE-4097-990A-629FB9CE922E}">
      <dgm:prSet/>
      <dgm:spPr/>
      <dgm:t>
        <a:bodyPr/>
        <a:lstStyle/>
        <a:p>
          <a:endParaRPr lang="en-SG"/>
        </a:p>
      </dgm:t>
    </dgm:pt>
    <dgm:pt modelId="{B0BC6454-EC67-4E85-A6EE-FE2F2E61D0A3}">
      <dgm:prSet phldrT="[Text]"/>
      <dgm:spPr/>
      <dgm:t>
        <a:bodyPr/>
        <a:lstStyle/>
        <a:p>
          <a:r>
            <a:rPr lang="en-SG" dirty="0"/>
            <a:t>Run TPOT and specify the stopping criterion</a:t>
          </a:r>
        </a:p>
      </dgm:t>
    </dgm:pt>
    <dgm:pt modelId="{631ACEEF-3F24-4F0D-927F-10DAA29B015D}" type="parTrans" cxnId="{71E2CDE6-CF2D-4C20-A7E9-6A38448792DF}">
      <dgm:prSet/>
      <dgm:spPr/>
      <dgm:t>
        <a:bodyPr/>
        <a:lstStyle/>
        <a:p>
          <a:endParaRPr lang="en-SG"/>
        </a:p>
      </dgm:t>
    </dgm:pt>
    <dgm:pt modelId="{BD18C3BF-F7CB-4508-900A-4B3146F97F7B}" type="sibTrans" cxnId="{71E2CDE6-CF2D-4C20-A7E9-6A38448792DF}">
      <dgm:prSet/>
      <dgm:spPr/>
      <dgm:t>
        <a:bodyPr/>
        <a:lstStyle/>
        <a:p>
          <a:endParaRPr lang="en-SG"/>
        </a:p>
      </dgm:t>
    </dgm:pt>
    <dgm:pt modelId="{67A2A560-7DA8-485C-AF63-6543F81A8037}" type="pres">
      <dgm:prSet presAssocID="{9B096E03-D939-4C6C-A05E-8469116CB894}" presName="Name0" presStyleCnt="0">
        <dgm:presLayoutVars>
          <dgm:dir/>
          <dgm:animLvl val="lvl"/>
          <dgm:resizeHandles val="exact"/>
        </dgm:presLayoutVars>
      </dgm:prSet>
      <dgm:spPr/>
    </dgm:pt>
    <dgm:pt modelId="{45A7E36E-F9EE-407B-B1D6-2FA576A478A1}" type="pres">
      <dgm:prSet presAssocID="{87F4F114-BBBD-49BA-9630-FE59C11D58F7}" presName="parTxOnly" presStyleLbl="node1" presStyleIdx="0" presStyleCnt="3">
        <dgm:presLayoutVars>
          <dgm:chMax val="0"/>
          <dgm:chPref val="0"/>
          <dgm:bulletEnabled val="1"/>
        </dgm:presLayoutVars>
      </dgm:prSet>
      <dgm:spPr/>
    </dgm:pt>
    <dgm:pt modelId="{50F68E58-79F0-4158-87C7-AE0DFE6A8E70}" type="pres">
      <dgm:prSet presAssocID="{D329AB2C-3A4F-4799-9BF9-92CDD8D9C67C}" presName="parTxOnlySpace" presStyleCnt="0"/>
      <dgm:spPr/>
    </dgm:pt>
    <dgm:pt modelId="{A4C7789D-1FE8-4CAE-AEE3-AE172975E3F8}" type="pres">
      <dgm:prSet presAssocID="{24123B39-E55A-4C9D-B2C0-F35494991D97}" presName="parTxOnly" presStyleLbl="node1" presStyleIdx="1" presStyleCnt="3">
        <dgm:presLayoutVars>
          <dgm:chMax val="0"/>
          <dgm:chPref val="0"/>
          <dgm:bulletEnabled val="1"/>
        </dgm:presLayoutVars>
      </dgm:prSet>
      <dgm:spPr/>
    </dgm:pt>
    <dgm:pt modelId="{BEDD8581-2CEC-437B-8B91-12C5D4F565D6}" type="pres">
      <dgm:prSet presAssocID="{CAD1F431-8457-4716-AC26-3FAFD387FA1E}" presName="parTxOnlySpace" presStyleCnt="0"/>
      <dgm:spPr/>
    </dgm:pt>
    <dgm:pt modelId="{ACA7B52C-FFF4-450E-9A5B-AC1D59EBD453}" type="pres">
      <dgm:prSet presAssocID="{B0BC6454-EC67-4E85-A6EE-FE2F2E61D0A3}" presName="parTxOnly" presStyleLbl="node1" presStyleIdx="2" presStyleCnt="3">
        <dgm:presLayoutVars>
          <dgm:chMax val="0"/>
          <dgm:chPref val="0"/>
          <dgm:bulletEnabled val="1"/>
        </dgm:presLayoutVars>
      </dgm:prSet>
      <dgm:spPr/>
    </dgm:pt>
  </dgm:ptLst>
  <dgm:cxnLst>
    <dgm:cxn modelId="{9F12F53C-CEC7-4D9D-AB79-D2DBC32BB3E0}" type="presOf" srcId="{B0BC6454-EC67-4E85-A6EE-FE2F2E61D0A3}" destId="{ACA7B52C-FFF4-450E-9A5B-AC1D59EBD453}" srcOrd="0" destOrd="0" presId="urn:microsoft.com/office/officeart/2005/8/layout/chevron1"/>
    <dgm:cxn modelId="{66630A48-8FAE-4097-990A-629FB9CE922E}" srcId="{9B096E03-D939-4C6C-A05E-8469116CB894}" destId="{24123B39-E55A-4C9D-B2C0-F35494991D97}" srcOrd="1" destOrd="0" parTransId="{7A77080F-A0DF-4A32-B4B3-3620C11B4FC8}" sibTransId="{CAD1F431-8457-4716-AC26-3FAFD387FA1E}"/>
    <dgm:cxn modelId="{A5383774-954C-46B9-A271-875DA037F5E3}" type="presOf" srcId="{9B096E03-D939-4C6C-A05E-8469116CB894}" destId="{67A2A560-7DA8-485C-AF63-6543F81A8037}" srcOrd="0" destOrd="0" presId="urn:microsoft.com/office/officeart/2005/8/layout/chevron1"/>
    <dgm:cxn modelId="{6EA5067D-8824-4D98-B266-56D24AEFBBA3}" type="presOf" srcId="{24123B39-E55A-4C9D-B2C0-F35494991D97}" destId="{A4C7789D-1FE8-4CAE-AEE3-AE172975E3F8}" srcOrd="0" destOrd="0" presId="urn:microsoft.com/office/officeart/2005/8/layout/chevron1"/>
    <dgm:cxn modelId="{1C85F0C7-A3D9-4869-ACB3-3A18AA2261E8}" type="presOf" srcId="{87F4F114-BBBD-49BA-9630-FE59C11D58F7}" destId="{45A7E36E-F9EE-407B-B1D6-2FA576A478A1}" srcOrd="0" destOrd="0" presId="urn:microsoft.com/office/officeart/2005/8/layout/chevron1"/>
    <dgm:cxn modelId="{CD8BEFD2-3384-44C1-8101-94EA3AAD9007}" srcId="{9B096E03-D939-4C6C-A05E-8469116CB894}" destId="{87F4F114-BBBD-49BA-9630-FE59C11D58F7}" srcOrd="0" destOrd="0" parTransId="{9A407F22-F2CB-4B3C-B33F-6D59A20EC619}" sibTransId="{D329AB2C-3A4F-4799-9BF9-92CDD8D9C67C}"/>
    <dgm:cxn modelId="{71E2CDE6-CF2D-4C20-A7E9-6A38448792DF}" srcId="{9B096E03-D939-4C6C-A05E-8469116CB894}" destId="{B0BC6454-EC67-4E85-A6EE-FE2F2E61D0A3}" srcOrd="2" destOrd="0" parTransId="{631ACEEF-3F24-4F0D-927F-10DAA29B015D}" sibTransId="{BD18C3BF-F7CB-4508-900A-4B3146F97F7B}"/>
    <dgm:cxn modelId="{F412373F-96B9-4112-853E-DE7DBAB68827}" type="presParOf" srcId="{67A2A560-7DA8-485C-AF63-6543F81A8037}" destId="{45A7E36E-F9EE-407B-B1D6-2FA576A478A1}" srcOrd="0" destOrd="0" presId="urn:microsoft.com/office/officeart/2005/8/layout/chevron1"/>
    <dgm:cxn modelId="{B098202D-BF51-4BEB-AD30-947C0316445F}" type="presParOf" srcId="{67A2A560-7DA8-485C-AF63-6543F81A8037}" destId="{50F68E58-79F0-4158-87C7-AE0DFE6A8E70}" srcOrd="1" destOrd="0" presId="urn:microsoft.com/office/officeart/2005/8/layout/chevron1"/>
    <dgm:cxn modelId="{73E70499-3593-47DA-89D9-DB41D8AE869E}" type="presParOf" srcId="{67A2A560-7DA8-485C-AF63-6543F81A8037}" destId="{A4C7789D-1FE8-4CAE-AEE3-AE172975E3F8}" srcOrd="2" destOrd="0" presId="urn:microsoft.com/office/officeart/2005/8/layout/chevron1"/>
    <dgm:cxn modelId="{93C1E571-0779-4756-B96E-3DB8031C3404}" type="presParOf" srcId="{67A2A560-7DA8-485C-AF63-6543F81A8037}" destId="{BEDD8581-2CEC-437B-8B91-12C5D4F565D6}" srcOrd="3" destOrd="0" presId="urn:microsoft.com/office/officeart/2005/8/layout/chevron1"/>
    <dgm:cxn modelId="{7D20C653-3120-4381-82C4-C56E0FAC0700}" type="presParOf" srcId="{67A2A560-7DA8-485C-AF63-6543F81A8037}" destId="{ACA7B52C-FFF4-450E-9A5B-AC1D59EBD453}"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7E36E-F9EE-407B-B1D6-2FA576A478A1}">
      <dsp:nvSpPr>
        <dsp:cNvPr id="0" name=""/>
        <dsp:cNvSpPr/>
      </dsp:nvSpPr>
      <dsp:spPr>
        <a:xfrm>
          <a:off x="2381" y="2129102"/>
          <a:ext cx="2901156" cy="1160462"/>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SG" sz="2100" kern="1200" dirty="0"/>
            <a:t>Perform Data Exploration</a:t>
          </a:r>
        </a:p>
      </dsp:txBody>
      <dsp:txXfrm>
        <a:off x="582612" y="2129102"/>
        <a:ext cx="1740694" cy="1160462"/>
      </dsp:txXfrm>
    </dsp:sp>
    <dsp:sp modelId="{A4C7789D-1FE8-4CAE-AEE3-AE172975E3F8}">
      <dsp:nvSpPr>
        <dsp:cNvPr id="0" name=""/>
        <dsp:cNvSpPr/>
      </dsp:nvSpPr>
      <dsp:spPr>
        <a:xfrm>
          <a:off x="2613421" y="2129102"/>
          <a:ext cx="2901156" cy="1160462"/>
        </a:xfrm>
        <a:prstGeom prst="chevron">
          <a:avLst/>
        </a:prstGeom>
        <a:solidFill>
          <a:schemeClr val="accent5">
            <a:hueOff val="-5574551"/>
            <a:satOff val="-50000"/>
            <a:lumOff val="10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SG" sz="2100" kern="1200" dirty="0"/>
            <a:t>Convert features to numeric data type</a:t>
          </a:r>
        </a:p>
      </dsp:txBody>
      <dsp:txXfrm>
        <a:off x="3193652" y="2129102"/>
        <a:ext cx="1740694" cy="1160462"/>
      </dsp:txXfrm>
    </dsp:sp>
    <dsp:sp modelId="{ACA7B52C-FFF4-450E-9A5B-AC1D59EBD453}">
      <dsp:nvSpPr>
        <dsp:cNvPr id="0" name=""/>
        <dsp:cNvSpPr/>
      </dsp:nvSpPr>
      <dsp:spPr>
        <a:xfrm>
          <a:off x="5224462" y="2129102"/>
          <a:ext cx="2901156" cy="1160462"/>
        </a:xfrm>
        <a:prstGeom prst="chevron">
          <a:avLst/>
        </a:prstGeom>
        <a:solidFill>
          <a:schemeClr val="accent5">
            <a:hueOff val="-11149102"/>
            <a:satOff val="-100000"/>
            <a:lumOff val="20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SG" sz="2100" kern="1200" dirty="0"/>
            <a:t>Run TPOT and specify the stopping criterion</a:t>
          </a:r>
        </a:p>
      </dsp:txBody>
      <dsp:txXfrm>
        <a:off x="5804693" y="2129102"/>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D0729-DEA5-4634-9706-65B02E3B600A}" type="datetimeFigureOut">
              <a:rPr lang="en-US" smtClean="0"/>
              <a:t>4/6/2020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D08A8-7500-4F5D-9359-BC5A4D58028E}" type="slidenum">
              <a:rPr lang="en-US" smtClean="0"/>
              <a:t>‹#›</a:t>
            </a:fld>
            <a:endParaRPr lang="en-US"/>
          </a:p>
        </p:txBody>
      </p:sp>
    </p:spTree>
    <p:extLst>
      <p:ext uri="{BB962C8B-B14F-4D97-AF65-F5344CB8AC3E}">
        <p14:creationId xmlns:p14="http://schemas.microsoft.com/office/powerpoint/2010/main" val="2450347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D77FE-B195-9642-85DD-816AA1B46D8C}"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F7C3D-597E-A347-B788-731EFAA400C5}" type="slidenum">
              <a:rPr lang="en-US" smtClean="0"/>
              <a:t>‹#›</a:t>
            </a:fld>
            <a:endParaRPr lang="en-US"/>
          </a:p>
        </p:txBody>
      </p:sp>
    </p:spTree>
    <p:extLst>
      <p:ext uri="{BB962C8B-B14F-4D97-AF65-F5344CB8AC3E}">
        <p14:creationId xmlns:p14="http://schemas.microsoft.com/office/powerpoint/2010/main" val="60832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2o-release.s3.amazonaws.com/h2o/master/3888/docs-website/h2o-docs/downloading.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dirty="0"/>
              <a:t>Point 2 : Each tool supports a collection of existing machine learning algorithms to build models.</a:t>
            </a:r>
          </a:p>
          <a:p>
            <a:pPr marL="285750" indent="-285750">
              <a:buFont typeface="Arial" panose="020B0604020202020204" pitchFamily="34" charset="0"/>
              <a:buChar char="•"/>
            </a:pPr>
            <a:r>
              <a:rPr lang="en-SG" dirty="0"/>
              <a:t>Different algorithms/architectures are used to select the best models</a:t>
            </a:r>
          </a:p>
          <a:p>
            <a:pPr marL="285750" indent="-285750">
              <a:buFont typeface="Arial" panose="020B0604020202020204" pitchFamily="34" charset="0"/>
              <a:buChar char="•"/>
            </a:pPr>
            <a:r>
              <a:rPr lang="en-SG" dirty="0"/>
              <a:t>Different search methods are applied for hyperparameter tuning e.g. Grid/Random/Bayesian Search</a:t>
            </a:r>
            <a:br>
              <a:rPr lang="en-SG" dirty="0"/>
            </a:br>
            <a:endParaRPr lang="en-SG" dirty="0"/>
          </a:p>
          <a:p>
            <a:pPr marL="285750" indent="-285750" algn="ctr">
              <a:buFont typeface="Arial" panose="020B0604020202020204" pitchFamily="34" charset="0"/>
              <a:buChar char="•"/>
            </a:pPr>
            <a:endParaRPr lang="en-SG" dirty="0"/>
          </a:p>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10</a:t>
            </a:fld>
            <a:endParaRPr lang="en-US"/>
          </a:p>
        </p:txBody>
      </p:sp>
    </p:spTree>
    <p:extLst>
      <p:ext uri="{BB962C8B-B14F-4D97-AF65-F5344CB8AC3E}">
        <p14:creationId xmlns:p14="http://schemas.microsoft.com/office/powerpoint/2010/main" val="890980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cc0c3d32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cc0c3d32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56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d138e9f8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d138e9f8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921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d138e9f8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d138e9f8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222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d138e9f8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d138e9f8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37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d138e9f8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d138e9f8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852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d138e9f8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d138e9f8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998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d138e9f8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d138e9f8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0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d138e9f8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d138e9f8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652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d138e9f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d138e9f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215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d138e9f85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d138e9f85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09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11</a:t>
            </a:fld>
            <a:endParaRPr lang="en-US"/>
          </a:p>
        </p:txBody>
      </p:sp>
    </p:spTree>
    <p:extLst>
      <p:ext uri="{BB962C8B-B14F-4D97-AF65-F5344CB8AC3E}">
        <p14:creationId xmlns:p14="http://schemas.microsoft.com/office/powerpoint/2010/main" val="1544050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d138e9f85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d138e9f8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71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d138e9f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d138e9f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716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d138e9f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d138e9f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38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d138e9f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d138e9f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552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d138e9f8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d138e9f8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303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d138e9f85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d138e9f85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22666395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41</a:t>
            </a:fld>
            <a:endParaRPr lang="en-US"/>
          </a:p>
        </p:txBody>
      </p:sp>
    </p:spTree>
    <p:extLst>
      <p:ext uri="{BB962C8B-B14F-4D97-AF65-F5344CB8AC3E}">
        <p14:creationId xmlns:p14="http://schemas.microsoft.com/office/powerpoint/2010/main" val="4110410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cc0c3d32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cc0c3d32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732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ead0225b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ead0225b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3482769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ead0225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ead0225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3732298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dirty="0"/>
              <a:t>Point 2 : Each tool supports a collection of existing machine learning algorithms to build models.</a:t>
            </a:r>
          </a:p>
          <a:p>
            <a:pPr marL="285750" indent="-285750">
              <a:buFont typeface="Arial" panose="020B0604020202020204" pitchFamily="34" charset="0"/>
              <a:buChar char="•"/>
            </a:pPr>
            <a:r>
              <a:rPr lang="en-SG" dirty="0"/>
              <a:t>Different algorithms/architectures are used to select the best models</a:t>
            </a:r>
          </a:p>
          <a:p>
            <a:pPr marL="285750" indent="-285750">
              <a:buFont typeface="Arial" panose="020B0604020202020204" pitchFamily="34" charset="0"/>
              <a:buChar char="•"/>
            </a:pPr>
            <a:r>
              <a:rPr lang="en-SG" dirty="0"/>
              <a:t>Different search methods are applied for hyperparameter tuning e.g. Grid/Random/Bayesian Search</a:t>
            </a:r>
            <a:br>
              <a:rPr lang="en-SG" dirty="0"/>
            </a:br>
            <a:endParaRPr lang="en-SG" dirty="0"/>
          </a:p>
          <a:p>
            <a:pPr marL="285750" indent="-285750" algn="ctr">
              <a:buFont typeface="Arial" panose="020B0604020202020204" pitchFamily="34" charset="0"/>
              <a:buChar char="•"/>
            </a:pPr>
            <a:endParaRPr lang="en-SG" dirty="0"/>
          </a:p>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13</a:t>
            </a:fld>
            <a:endParaRPr lang="en-US"/>
          </a:p>
        </p:txBody>
      </p:sp>
    </p:spTree>
    <p:extLst>
      <p:ext uri="{BB962C8B-B14F-4D97-AF65-F5344CB8AC3E}">
        <p14:creationId xmlns:p14="http://schemas.microsoft.com/office/powerpoint/2010/main" val="3486606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ead0225b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ead0225b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1662812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ead0225b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ead0225b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3786104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ead0225b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ead0225b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2275018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ead0225bf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ead0225b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200">
              <a:solidFill>
                <a:srgbClr val="404040"/>
              </a:solidFill>
              <a:highlight>
                <a:schemeClr val="lt1"/>
              </a:highlight>
            </a:endParaRPr>
          </a:p>
          <a:p>
            <a:pPr marL="0" lvl="0" indent="0" algn="l" rtl="0">
              <a:lnSpc>
                <a:spcPct val="150000"/>
              </a:lnSpc>
              <a:spcBef>
                <a:spcPts val="1200"/>
              </a:spcBef>
              <a:spcAft>
                <a:spcPts val="1200"/>
              </a:spcAft>
              <a:buNone/>
            </a:pPr>
            <a:r>
              <a:rPr lang="en" sz="1200">
                <a:solidFill>
                  <a:srgbClr val="404040"/>
                </a:solidFill>
                <a:highlight>
                  <a:schemeClr val="lt1"/>
                </a:highlight>
              </a:rPr>
              <a:t>Resource link: </a:t>
            </a:r>
            <a:r>
              <a:rPr lang="en" sz="1200">
                <a:solidFill>
                  <a:srgbClr val="0366D6"/>
                </a:solidFill>
                <a:highlight>
                  <a:schemeClr val="lt1"/>
                </a:highlight>
                <a:uFill>
                  <a:noFill/>
                </a:uFill>
                <a:hlinkClick r:id="rId3"/>
              </a:rPr>
              <a:t>https://h2o-release.s3.amazonaws.com/h2o/master/3888/docs-website/h2o-docs/downloading.html</a:t>
            </a:r>
            <a:endParaRPr/>
          </a:p>
        </p:txBody>
      </p:sp>
    </p:spTree>
    <p:extLst>
      <p:ext uri="{BB962C8B-B14F-4D97-AF65-F5344CB8AC3E}">
        <p14:creationId xmlns:p14="http://schemas.microsoft.com/office/powerpoint/2010/main" val="295564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d138e9f8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d138e9f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177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18</a:t>
            </a:fld>
            <a:endParaRPr lang="en-US"/>
          </a:p>
        </p:txBody>
      </p:sp>
    </p:spTree>
    <p:extLst>
      <p:ext uri="{BB962C8B-B14F-4D97-AF65-F5344CB8AC3E}">
        <p14:creationId xmlns:p14="http://schemas.microsoft.com/office/powerpoint/2010/main" val="292168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50000"/>
              </a:lnSpc>
              <a:spcBef>
                <a:spcPts val="0"/>
              </a:spcBef>
              <a:spcAft>
                <a:spcPts val="0"/>
              </a:spcAft>
              <a:buClr>
                <a:schemeClr val="dk2"/>
              </a:buClr>
              <a:buSzPts val="1100"/>
              <a:buFont typeface="Arial"/>
              <a:buNone/>
            </a:pPr>
            <a:endParaRPr lang="en-SG" sz="1200" dirty="0">
              <a:solidFill>
                <a:srgbClr val="404040"/>
              </a:solidFill>
              <a:highlight>
                <a:schemeClr val="lt1"/>
              </a:highlight>
            </a:endParaRPr>
          </a:p>
          <a:p>
            <a:pPr marL="0" lvl="0" indent="0" algn="l" rtl="0">
              <a:lnSpc>
                <a:spcPct val="150000"/>
              </a:lnSpc>
              <a:spcBef>
                <a:spcPts val="1200"/>
              </a:spcBef>
              <a:spcAft>
                <a:spcPts val="1200"/>
              </a:spcAft>
              <a:buClr>
                <a:schemeClr val="dk2"/>
              </a:buClr>
              <a:buSzPts val="1100"/>
              <a:buFont typeface="Arial"/>
              <a:buNone/>
            </a:pPr>
            <a:r>
              <a:rPr lang="en-SG" sz="1200" dirty="0">
                <a:solidFill>
                  <a:srgbClr val="404040"/>
                </a:solidFill>
                <a:highlight>
                  <a:schemeClr val="lt1"/>
                </a:highlight>
              </a:rPr>
              <a:t>Resource link: </a:t>
            </a:r>
            <a:r>
              <a:rPr lang="en-SG" sz="1200" dirty="0">
                <a:solidFill>
                  <a:srgbClr val="0366D6"/>
                </a:solidFill>
                <a:highlight>
                  <a:schemeClr val="lt1"/>
                </a:highlight>
                <a:uFill>
                  <a:noFill/>
                </a:uFill>
                <a:hlinkClick r:id="rId3"/>
              </a:rPr>
              <a:t>https://h2o-release.s3.amazonaws.com/h2o/master/3888/docs-website/h2o-docs/downloading.html</a:t>
            </a:r>
            <a:endParaRPr lang="en-SG" dirty="0"/>
          </a:p>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19</a:t>
            </a:fld>
            <a:endParaRPr lang="en-US"/>
          </a:p>
        </p:txBody>
      </p:sp>
    </p:spTree>
    <p:extLst>
      <p:ext uri="{BB962C8B-B14F-4D97-AF65-F5344CB8AC3E}">
        <p14:creationId xmlns:p14="http://schemas.microsoft.com/office/powerpoint/2010/main" val="1871837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20</a:t>
            </a:fld>
            <a:endParaRPr lang="en-US"/>
          </a:p>
        </p:txBody>
      </p:sp>
    </p:spTree>
    <p:extLst>
      <p:ext uri="{BB962C8B-B14F-4D97-AF65-F5344CB8AC3E}">
        <p14:creationId xmlns:p14="http://schemas.microsoft.com/office/powerpoint/2010/main" val="3642371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dfc31fe8b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dfc31fe8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2"/>
              </a:buClr>
              <a:buSzPts val="1100"/>
              <a:buFont typeface="Arial"/>
              <a:buNone/>
            </a:pPr>
            <a:endParaRPr dirty="0"/>
          </a:p>
        </p:txBody>
      </p:sp>
    </p:spTree>
    <p:extLst>
      <p:ext uri="{BB962C8B-B14F-4D97-AF65-F5344CB8AC3E}">
        <p14:creationId xmlns:p14="http://schemas.microsoft.com/office/powerpoint/2010/main" val="209386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FDF7C3D-597E-A347-B788-731EFAA400C5}" type="slidenum">
              <a:rPr lang="en-US" smtClean="0"/>
              <a:t>22</a:t>
            </a:fld>
            <a:endParaRPr lang="en-US"/>
          </a:p>
        </p:txBody>
      </p:sp>
    </p:spTree>
    <p:extLst>
      <p:ext uri="{BB962C8B-B14F-4D97-AF65-F5344CB8AC3E}">
        <p14:creationId xmlns:p14="http://schemas.microsoft.com/office/powerpoint/2010/main" val="2602955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cc0c3d32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cc0c3d32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003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0" name="Group 29"/>
          <p:cNvGrpSpPr/>
          <p:nvPr userDrawn="1"/>
        </p:nvGrpSpPr>
        <p:grpSpPr>
          <a:xfrm>
            <a:off x="897467" y="-6009"/>
            <a:ext cx="11294533" cy="6864009"/>
            <a:chOff x="897467" y="-6009"/>
            <a:chExt cx="11294533" cy="6864009"/>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8840" y="-6009"/>
              <a:ext cx="10283160" cy="6864009"/>
            </a:xfrm>
            <a:prstGeom prst="rect">
              <a:avLst/>
            </a:prstGeom>
          </p:spPr>
        </p:pic>
        <p:sp>
          <p:nvSpPr>
            <p:cNvPr id="32" name="Rectangle 31"/>
            <p:cNvSpPr/>
            <p:nvPr userDrawn="1"/>
          </p:nvSpPr>
          <p:spPr>
            <a:xfrm>
              <a:off x="897467" y="0"/>
              <a:ext cx="1011373" cy="6858000"/>
            </a:xfrm>
            <a:prstGeom prst="rect">
              <a:avLst/>
            </a:prstGeom>
            <a:gradFill>
              <a:gsLst>
                <a:gs pos="69000">
                  <a:srgbClr val="E2E7EB"/>
                </a:gs>
                <a:gs pos="0">
                  <a:srgbClr val="B3BEC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3" name="Picture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48084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10"/>
            <a:ext cx="2936230" cy="5935125"/>
          </a:xfrm>
          <a:prstGeom prst="rect">
            <a:avLst/>
          </a:prstGeom>
        </p:spPr>
      </p:pic>
      <p:sp>
        <p:nvSpPr>
          <p:cNvPr id="31" name="Title 13"/>
          <p:cNvSpPr>
            <a:spLocks noGrp="1"/>
          </p:cNvSpPr>
          <p:nvPr userDrawn="1">
            <p:ph type="title" hasCustomPrompt="1"/>
          </p:nvPr>
        </p:nvSpPr>
        <p:spPr>
          <a:xfrm>
            <a:off x="624279"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24279"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10" name="Group 9"/>
            <p:cNvGrpSpPr/>
            <p:nvPr userDrawn="1"/>
          </p:nvGrpSpPr>
          <p:grpSpPr>
            <a:xfrm>
              <a:off x="4305449" y="-79513"/>
              <a:ext cx="3035217" cy="800931"/>
              <a:chOff x="4305449" y="-79513"/>
              <a:chExt cx="3035217" cy="800931"/>
            </a:xfrm>
            <a:grpFill/>
          </p:grpSpPr>
          <p:grpSp>
            <p:nvGrpSpPr>
              <p:cNvPr id="25" name="Group 24"/>
              <p:cNvGrpSpPr/>
              <p:nvPr userDrawn="1"/>
            </p:nvGrpSpPr>
            <p:grpSpPr>
              <a:xfrm>
                <a:off x="4305449" y="-79513"/>
                <a:ext cx="3035217" cy="800931"/>
                <a:chOff x="17228" y="-4174521"/>
                <a:chExt cx="12103952" cy="3193981"/>
              </a:xfrm>
              <a:grpFill/>
            </p:grpSpPr>
            <p:sp>
              <p:nvSpPr>
                <p:cNvPr id="27" name="Freeform 26"/>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Freeform 27"/>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6" name="Freeform 25"/>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userDrawn="1"/>
          </p:nvGrpSpPr>
          <p:grpSpPr>
            <a:xfrm>
              <a:off x="5297353" y="756957"/>
              <a:ext cx="2032994" cy="210344"/>
              <a:chOff x="3972780" y="-838818"/>
              <a:chExt cx="8107257" cy="838818"/>
            </a:xfrm>
            <a:grpFill/>
          </p:grpSpPr>
          <p:sp>
            <p:nvSpPr>
              <p:cNvPr id="12" name="Freeform 11"/>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Freeform 13"/>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44"/>
            <a:ext cx="12192000" cy="6854613"/>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972236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127740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9844" y="0"/>
            <a:ext cx="10272156" cy="6858000"/>
          </a:xfrm>
          <a:prstGeom prst="rect">
            <a:avLst/>
          </a:prstGeom>
        </p:spPr>
      </p:pic>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119596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a:t>Thank you.</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840012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8911BD-4862-4048-8143-40724ABA933E}"/>
              </a:ext>
            </a:extLst>
          </p:cNvPr>
          <p:cNvSpPr>
            <a:spLocks noGrp="1"/>
          </p:cNvSpPr>
          <p:nvPr>
            <p:ph type="dt" sz="half" idx="10"/>
          </p:nvPr>
        </p:nvSpPr>
        <p:spPr/>
        <p:txBody>
          <a:bodyPr/>
          <a:lstStyle/>
          <a:p>
            <a:fld id="{6A458A51-72BB-48A8-A0C8-935637A27F72}" type="datetimeFigureOut">
              <a:rPr lang="en-US" smtClean="0"/>
              <a:t>4/6/2020</a:t>
            </a:fld>
            <a:endParaRPr lang="en-US"/>
          </a:p>
        </p:txBody>
      </p:sp>
      <p:sp>
        <p:nvSpPr>
          <p:cNvPr id="3" name="Footer Placeholder 2">
            <a:extLst>
              <a:ext uri="{FF2B5EF4-FFF2-40B4-BE49-F238E27FC236}">
                <a16:creationId xmlns:a16="http://schemas.microsoft.com/office/drawing/2014/main" id="{BEC2B7BE-319D-42E4-A81D-EA5DAD3AF8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415E67-E0F4-4CBB-A324-82A5296FE800}"/>
              </a:ext>
            </a:extLst>
          </p:cNvPr>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22913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04992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9429685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chemeClr val="tx1"/>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extLst>
      <p:ext uri="{BB962C8B-B14F-4D97-AF65-F5344CB8AC3E}">
        <p14:creationId xmlns:p14="http://schemas.microsoft.com/office/powerpoint/2010/main" val="39594046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3510958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SG" dirty="0"/>
              <a:t>Click to insert background picture</a:t>
            </a:r>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US" dirty="0"/>
          </a:p>
        </p:txBody>
      </p:sp>
    </p:spTree>
    <p:extLst>
      <p:ext uri="{BB962C8B-B14F-4D97-AF65-F5344CB8AC3E}">
        <p14:creationId xmlns:p14="http://schemas.microsoft.com/office/powerpoint/2010/main" val="1606480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31139261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959350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308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b="-66"/>
          <a:stretch/>
        </p:blipFill>
        <p:spPr>
          <a:xfrm>
            <a:off x="121619" y="0"/>
            <a:ext cx="12080542"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79774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15477459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0"/>
            <a:ext cx="4189417" cy="685800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842127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04160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tx1"/>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5793498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841238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199" y="568325"/>
            <a:ext cx="9047887"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a:t>Organisation</a:t>
            </a:r>
            <a:r>
              <a:rPr lang="en-US" dirty="0"/>
              <a:t> Chart</a:t>
            </a:r>
          </a:p>
        </p:txBody>
      </p:sp>
      <p:cxnSp>
        <p:nvCxnSpPr>
          <p:cNvPr id="11" name="Straight Connector 10"/>
          <p:cNvCxnSpPr/>
          <p:nvPr userDrawn="1"/>
        </p:nvCxnSpPr>
        <p:spPr>
          <a:xfrm>
            <a:off x="838200" y="28922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48087"/>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4" name="Subtitle 2"/>
          <p:cNvSpPr txBox="1">
            <a:spLocks/>
          </p:cNvSpPr>
          <p:nvPr userDrawn="1"/>
        </p:nvSpPr>
        <p:spPr>
          <a:xfrm>
            <a:off x="5379876" y="26147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cxnSp>
        <p:nvCxnSpPr>
          <p:cNvPr id="64" name="Straight Connector 63"/>
          <p:cNvCxnSpPr/>
          <p:nvPr userDrawn="1"/>
        </p:nvCxnSpPr>
        <p:spPr>
          <a:xfrm>
            <a:off x="838200" y="47718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56230"/>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89" name="Subtitle 2"/>
          <p:cNvSpPr txBox="1">
            <a:spLocks/>
          </p:cNvSpPr>
          <p:nvPr userDrawn="1"/>
        </p:nvSpPr>
        <p:spPr>
          <a:xfrm>
            <a:off x="10477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57667"/>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2" name="Subtitle 2"/>
          <p:cNvSpPr txBox="1">
            <a:spLocks/>
          </p:cNvSpPr>
          <p:nvPr userDrawn="1"/>
        </p:nvSpPr>
        <p:spPr>
          <a:xfrm>
            <a:off x="28003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57667"/>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5" name="Subtitle 2"/>
          <p:cNvSpPr txBox="1">
            <a:spLocks/>
          </p:cNvSpPr>
          <p:nvPr userDrawn="1"/>
        </p:nvSpPr>
        <p:spPr>
          <a:xfrm>
            <a:off x="4597566"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57667"/>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8" name="Subtitle 2"/>
          <p:cNvSpPr txBox="1">
            <a:spLocks/>
          </p:cNvSpPr>
          <p:nvPr userDrawn="1"/>
        </p:nvSpPr>
        <p:spPr>
          <a:xfrm>
            <a:off x="6344744"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57667"/>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1" name="Subtitle 2"/>
          <p:cNvSpPr txBox="1">
            <a:spLocks/>
          </p:cNvSpPr>
          <p:nvPr userDrawn="1"/>
        </p:nvSpPr>
        <p:spPr>
          <a:xfrm>
            <a:off x="8047132"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57667"/>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4" name="Subtitle 2"/>
          <p:cNvSpPr txBox="1">
            <a:spLocks/>
          </p:cNvSpPr>
          <p:nvPr userDrawn="1"/>
        </p:nvSpPr>
        <p:spPr>
          <a:xfrm>
            <a:off x="9886087"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57667"/>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7" name="Subtitle 2"/>
          <p:cNvSpPr txBox="1">
            <a:spLocks/>
          </p:cNvSpPr>
          <p:nvPr userDrawn="1"/>
        </p:nvSpPr>
        <p:spPr>
          <a:xfrm>
            <a:off x="10477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84268"/>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0" name="Subtitle 2"/>
          <p:cNvSpPr txBox="1">
            <a:spLocks/>
          </p:cNvSpPr>
          <p:nvPr userDrawn="1"/>
        </p:nvSpPr>
        <p:spPr>
          <a:xfrm>
            <a:off x="28003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84268"/>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3" name="Subtitle 2"/>
          <p:cNvSpPr txBox="1">
            <a:spLocks/>
          </p:cNvSpPr>
          <p:nvPr userDrawn="1"/>
        </p:nvSpPr>
        <p:spPr>
          <a:xfrm>
            <a:off x="4597566"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84268"/>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6" name="Subtitle 2"/>
          <p:cNvSpPr txBox="1">
            <a:spLocks/>
          </p:cNvSpPr>
          <p:nvPr userDrawn="1"/>
        </p:nvSpPr>
        <p:spPr>
          <a:xfrm>
            <a:off x="6344744"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84268"/>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9" name="Subtitle 2"/>
          <p:cNvSpPr txBox="1">
            <a:spLocks/>
          </p:cNvSpPr>
          <p:nvPr userDrawn="1"/>
        </p:nvSpPr>
        <p:spPr>
          <a:xfrm>
            <a:off x="8047132"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84268"/>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22" name="Subtitle 2"/>
          <p:cNvSpPr txBox="1">
            <a:spLocks/>
          </p:cNvSpPr>
          <p:nvPr userDrawn="1"/>
        </p:nvSpPr>
        <p:spPr>
          <a:xfrm>
            <a:off x="9886087"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84268"/>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39313312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 Discover">
    <p:spTree>
      <p:nvGrpSpPr>
        <p:cNvPr id="1" name=""/>
        <p:cNvGrpSpPr/>
        <p:nvPr/>
      </p:nvGrpSpPr>
      <p:grpSpPr>
        <a:xfrm>
          <a:off x="0" y="0"/>
          <a:ext cx="0" cy="0"/>
          <a:chOff x="0" y="0"/>
          <a:chExt cx="0" cy="0"/>
        </a:xfrm>
      </p:grpSpPr>
      <p:sp>
        <p:nvSpPr>
          <p:cNvPr id="11" name="Freeform 10"/>
          <p:cNvSpPr/>
          <p:nvPr userDrawn="1"/>
        </p:nvSpPr>
        <p:spPr>
          <a:xfrm>
            <a:off x="4924615" y="0"/>
            <a:ext cx="7267385" cy="3350015"/>
          </a:xfrm>
          <a:custGeom>
            <a:avLst/>
            <a:gdLst>
              <a:gd name="connsiteX0" fmla="*/ 0 w 7267385"/>
              <a:gd name="connsiteY0" fmla="*/ 0 h 3350015"/>
              <a:gd name="connsiteX1" fmla="*/ 7267385 w 7267385"/>
              <a:gd name="connsiteY1" fmla="*/ 0 h 3350015"/>
              <a:gd name="connsiteX2" fmla="*/ 7267385 w 7267385"/>
              <a:gd name="connsiteY2" fmla="*/ 3246596 h 3350015"/>
              <a:gd name="connsiteX3" fmla="*/ 6979545 w 7267385"/>
              <a:gd name="connsiteY3" fmla="*/ 3292411 h 3350015"/>
              <a:gd name="connsiteX4" fmla="*/ 6066384 w 7267385"/>
              <a:gd name="connsiteY4" fmla="*/ 3350015 h 3350015"/>
              <a:gd name="connsiteX5" fmla="*/ 121133 w 7267385"/>
              <a:gd name="connsiteY5" fmla="*/ 188950 h 33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385" h="3350015">
                <a:moveTo>
                  <a:pt x="0" y="0"/>
                </a:moveTo>
                <a:lnTo>
                  <a:pt x="7267385" y="0"/>
                </a:lnTo>
                <a:lnTo>
                  <a:pt x="7267385" y="3246596"/>
                </a:lnTo>
                <a:lnTo>
                  <a:pt x="6979545" y="3292411"/>
                </a:lnTo>
                <a:cubicBezTo>
                  <a:pt x="6680516" y="3330423"/>
                  <a:pt x="6375738" y="3350015"/>
                  <a:pt x="6066384" y="3350015"/>
                </a:cubicBezTo>
                <a:cubicBezTo>
                  <a:pt x="3591552" y="3350015"/>
                  <a:pt x="1409586" y="2096110"/>
                  <a:pt x="121133" y="18895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itle 13"/>
          <p:cNvSpPr>
            <a:spLocks noGrp="1"/>
          </p:cNvSpPr>
          <p:nvPr>
            <p:ph type="title" hasCustomPrompt="1"/>
          </p:nvPr>
        </p:nvSpPr>
        <p:spPr>
          <a:xfrm>
            <a:off x="7134889" y="517113"/>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13" name="Text Placeholder 20"/>
          <p:cNvSpPr>
            <a:spLocks noGrp="1"/>
          </p:cNvSpPr>
          <p:nvPr>
            <p:ph type="body" sz="quarter" idx="10" hasCustomPrompt="1"/>
          </p:nvPr>
        </p:nvSpPr>
        <p:spPr>
          <a:xfrm>
            <a:off x="7164919" y="1527996"/>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sp>
        <p:nvSpPr>
          <p:cNvPr id="15" name="Picture Placeholder 14"/>
          <p:cNvSpPr>
            <a:spLocks noGrp="1"/>
          </p:cNvSpPr>
          <p:nvPr>
            <p:ph type="pic" sz="quarter" idx="11"/>
          </p:nvPr>
        </p:nvSpPr>
        <p:spPr>
          <a:xfrm>
            <a:off x="0" y="0"/>
            <a:ext cx="12192000" cy="6858000"/>
          </a:xfrm>
          <a:custGeom>
            <a:avLst/>
            <a:gdLst>
              <a:gd name="connsiteX0" fmla="*/ 11505059 w 12192000"/>
              <a:gd name="connsiteY0" fmla="*/ 6515232 h 6858000"/>
              <a:gd name="connsiteX1" fmla="*/ 11513568 w 12192000"/>
              <a:gd name="connsiteY1" fmla="*/ 6516095 h 6858000"/>
              <a:gd name="connsiteX2" fmla="*/ 11519868 w 12192000"/>
              <a:gd name="connsiteY2" fmla="*/ 6518063 h 6858000"/>
              <a:gd name="connsiteX3" fmla="*/ 11519868 w 12192000"/>
              <a:gd name="connsiteY3" fmla="*/ 6580029 h 6858000"/>
              <a:gd name="connsiteX4" fmla="*/ 11519868 w 12192000"/>
              <a:gd name="connsiteY4" fmla="*/ 6597384 h 6858000"/>
              <a:gd name="connsiteX5" fmla="*/ 11502326 w 12192000"/>
              <a:gd name="connsiteY5" fmla="*/ 6601233 h 6858000"/>
              <a:gd name="connsiteX6" fmla="*/ 11462445 w 12192000"/>
              <a:gd name="connsiteY6" fmla="*/ 6551446 h 6858000"/>
              <a:gd name="connsiteX7" fmla="*/ 11505059 w 12192000"/>
              <a:gd name="connsiteY7" fmla="*/ 6515232 h 6858000"/>
              <a:gd name="connsiteX8" fmla="*/ 11760335 w 12192000"/>
              <a:gd name="connsiteY8" fmla="*/ 6512578 h 6858000"/>
              <a:gd name="connsiteX9" fmla="*/ 11787426 w 12192000"/>
              <a:gd name="connsiteY9" fmla="*/ 6543217 h 6858000"/>
              <a:gd name="connsiteX10" fmla="*/ 11729511 w 12192000"/>
              <a:gd name="connsiteY10" fmla="*/ 6542950 h 6858000"/>
              <a:gd name="connsiteX11" fmla="*/ 11760335 w 12192000"/>
              <a:gd name="connsiteY11" fmla="*/ 6512578 h 6858000"/>
              <a:gd name="connsiteX12" fmla="*/ 11198706 w 12192000"/>
              <a:gd name="connsiteY12" fmla="*/ 6483274 h 6858000"/>
              <a:gd name="connsiteX13" fmla="*/ 11191347 w 12192000"/>
              <a:gd name="connsiteY13" fmla="*/ 6490633 h 6858000"/>
              <a:gd name="connsiteX14" fmla="*/ 11191347 w 12192000"/>
              <a:gd name="connsiteY14" fmla="*/ 6630443 h 6858000"/>
              <a:gd name="connsiteX15" fmla="*/ 11198706 w 12192000"/>
              <a:gd name="connsiteY15" fmla="*/ 6637802 h 6858000"/>
              <a:gd name="connsiteX16" fmla="*/ 11228139 w 12192000"/>
              <a:gd name="connsiteY16" fmla="*/ 6637802 h 6858000"/>
              <a:gd name="connsiteX17" fmla="*/ 11235498 w 12192000"/>
              <a:gd name="connsiteY17" fmla="*/ 6630443 h 6858000"/>
              <a:gd name="connsiteX18" fmla="*/ 11235498 w 12192000"/>
              <a:gd name="connsiteY18" fmla="*/ 6490633 h 6858000"/>
              <a:gd name="connsiteX19" fmla="*/ 11228139 w 12192000"/>
              <a:gd name="connsiteY19" fmla="*/ 6483274 h 6858000"/>
              <a:gd name="connsiteX20" fmla="*/ 11506033 w 12192000"/>
              <a:gd name="connsiteY20" fmla="*/ 6480115 h 6858000"/>
              <a:gd name="connsiteX21" fmla="*/ 11418083 w 12192000"/>
              <a:gd name="connsiteY21" fmla="*/ 6563456 h 6858000"/>
              <a:gd name="connsiteX22" fmla="*/ 11519868 w 12192000"/>
              <a:gd name="connsiteY22" fmla="*/ 6631297 h 6858000"/>
              <a:gd name="connsiteX23" fmla="*/ 11519860 w 12192000"/>
              <a:gd name="connsiteY23" fmla="*/ 6642525 h 6858000"/>
              <a:gd name="connsiteX24" fmla="*/ 11491243 w 12192000"/>
              <a:gd name="connsiteY24" fmla="*/ 6673142 h 6858000"/>
              <a:gd name="connsiteX25" fmla="*/ 11448177 w 12192000"/>
              <a:gd name="connsiteY25" fmla="*/ 6661488 h 6858000"/>
              <a:gd name="connsiteX26" fmla="*/ 11435771 w 12192000"/>
              <a:gd name="connsiteY26" fmla="*/ 6663373 h 6858000"/>
              <a:gd name="connsiteX27" fmla="*/ 11425693 w 12192000"/>
              <a:gd name="connsiteY27" fmla="*/ 6678417 h 6858000"/>
              <a:gd name="connsiteX28" fmla="*/ 11426177 w 12192000"/>
              <a:gd name="connsiteY28" fmla="*/ 6690304 h 6858000"/>
              <a:gd name="connsiteX29" fmla="*/ 11492163 w 12192000"/>
              <a:gd name="connsiteY29" fmla="*/ 6710889 h 6858000"/>
              <a:gd name="connsiteX30" fmla="*/ 11565753 w 12192000"/>
              <a:gd name="connsiteY30" fmla="*/ 6627617 h 6858000"/>
              <a:gd name="connsiteX31" fmla="*/ 11565816 w 12192000"/>
              <a:gd name="connsiteY31" fmla="*/ 6595302 h 6858000"/>
              <a:gd name="connsiteX32" fmla="*/ 11565816 w 12192000"/>
              <a:gd name="connsiteY32" fmla="*/ 6580029 h 6858000"/>
              <a:gd name="connsiteX33" fmla="*/ 11565816 w 12192000"/>
              <a:gd name="connsiteY33" fmla="*/ 6497753 h 6858000"/>
              <a:gd name="connsiteX34" fmla="*/ 11506033 w 12192000"/>
              <a:gd name="connsiteY34" fmla="*/ 6480115 h 6858000"/>
              <a:gd name="connsiteX35" fmla="*/ 11347210 w 12192000"/>
              <a:gd name="connsiteY35" fmla="*/ 6479027 h 6858000"/>
              <a:gd name="connsiteX36" fmla="*/ 11306698 w 12192000"/>
              <a:gd name="connsiteY36" fmla="*/ 6494113 h 6858000"/>
              <a:gd name="connsiteX37" fmla="*/ 11306698 w 12192000"/>
              <a:gd name="connsiteY37" fmla="*/ 6491191 h 6858000"/>
              <a:gd name="connsiteX38" fmla="*/ 11299367 w 12192000"/>
              <a:gd name="connsiteY38" fmla="*/ 6483860 h 6858000"/>
              <a:gd name="connsiteX39" fmla="*/ 11270045 w 12192000"/>
              <a:gd name="connsiteY39" fmla="*/ 6483860 h 6858000"/>
              <a:gd name="connsiteX40" fmla="*/ 11262715 w 12192000"/>
              <a:gd name="connsiteY40" fmla="*/ 6491191 h 6858000"/>
              <a:gd name="connsiteX41" fmla="*/ 11262715 w 12192000"/>
              <a:gd name="connsiteY41" fmla="*/ 6630471 h 6858000"/>
              <a:gd name="connsiteX42" fmla="*/ 11270045 w 12192000"/>
              <a:gd name="connsiteY42" fmla="*/ 6637801 h 6858000"/>
              <a:gd name="connsiteX43" fmla="*/ 11299367 w 12192000"/>
              <a:gd name="connsiteY43" fmla="*/ 6637801 h 6858000"/>
              <a:gd name="connsiteX44" fmla="*/ 11306698 w 12192000"/>
              <a:gd name="connsiteY44" fmla="*/ 6630471 h 6858000"/>
              <a:gd name="connsiteX45" fmla="*/ 11306698 w 12192000"/>
              <a:gd name="connsiteY45" fmla="*/ 6528422 h 6858000"/>
              <a:gd name="connsiteX46" fmla="*/ 11354574 w 12192000"/>
              <a:gd name="connsiteY46" fmla="*/ 6538030 h 6858000"/>
              <a:gd name="connsiteX47" fmla="*/ 11354574 w 12192000"/>
              <a:gd name="connsiteY47" fmla="*/ 6630381 h 6858000"/>
              <a:gd name="connsiteX48" fmla="*/ 11361994 w 12192000"/>
              <a:gd name="connsiteY48" fmla="*/ 6637801 h 6858000"/>
              <a:gd name="connsiteX49" fmla="*/ 11391675 w 12192000"/>
              <a:gd name="connsiteY49" fmla="*/ 6637801 h 6858000"/>
              <a:gd name="connsiteX50" fmla="*/ 11399095 w 12192000"/>
              <a:gd name="connsiteY50" fmla="*/ 6630381 h 6858000"/>
              <a:gd name="connsiteX51" fmla="*/ 11399095 w 12192000"/>
              <a:gd name="connsiteY51" fmla="*/ 6535957 h 6858000"/>
              <a:gd name="connsiteX52" fmla="*/ 11347210 w 12192000"/>
              <a:gd name="connsiteY52" fmla="*/ 6479027 h 6858000"/>
              <a:gd name="connsiteX53" fmla="*/ 11767281 w 12192000"/>
              <a:gd name="connsiteY53" fmla="*/ 6478688 h 6858000"/>
              <a:gd name="connsiteX54" fmla="*/ 11756632 w 12192000"/>
              <a:gd name="connsiteY54" fmla="*/ 6478732 h 6858000"/>
              <a:gd name="connsiteX55" fmla="*/ 11684507 w 12192000"/>
              <a:gd name="connsiteY55" fmla="*/ 6562075 h 6858000"/>
              <a:gd name="connsiteX56" fmla="*/ 11816215 w 12192000"/>
              <a:gd name="connsiteY56" fmla="*/ 6629192 h 6858000"/>
              <a:gd name="connsiteX57" fmla="*/ 11819498 w 12192000"/>
              <a:gd name="connsiteY57" fmla="*/ 6618634 h 6858000"/>
              <a:gd name="connsiteX58" fmla="*/ 11809676 w 12192000"/>
              <a:gd name="connsiteY58" fmla="*/ 6601542 h 6858000"/>
              <a:gd name="connsiteX59" fmla="*/ 11801416 w 12192000"/>
              <a:gd name="connsiteY59" fmla="*/ 6598794 h 6858000"/>
              <a:gd name="connsiteX60" fmla="*/ 11728754 w 12192000"/>
              <a:gd name="connsiteY60" fmla="*/ 6574663 h 6858000"/>
              <a:gd name="connsiteX61" fmla="*/ 11828926 w 12192000"/>
              <a:gd name="connsiteY61" fmla="*/ 6574664 h 6858000"/>
              <a:gd name="connsiteX62" fmla="*/ 11829482 w 12192000"/>
              <a:gd name="connsiteY62" fmla="*/ 6570521 h 6858000"/>
              <a:gd name="connsiteX63" fmla="*/ 11767281 w 12192000"/>
              <a:gd name="connsiteY63" fmla="*/ 6478688 h 6858000"/>
              <a:gd name="connsiteX64" fmla="*/ 11853605 w 12192000"/>
              <a:gd name="connsiteY64" fmla="*/ 6437494 h 6858000"/>
              <a:gd name="connsiteX65" fmla="*/ 11846246 w 12192000"/>
              <a:gd name="connsiteY65" fmla="*/ 6444852 h 6858000"/>
              <a:gd name="connsiteX66" fmla="*/ 11846246 w 12192000"/>
              <a:gd name="connsiteY66" fmla="*/ 6630443 h 6858000"/>
              <a:gd name="connsiteX67" fmla="*/ 11853605 w 12192000"/>
              <a:gd name="connsiteY67" fmla="*/ 6637801 h 6858000"/>
              <a:gd name="connsiteX68" fmla="*/ 11883038 w 12192000"/>
              <a:gd name="connsiteY68" fmla="*/ 6637801 h 6858000"/>
              <a:gd name="connsiteX69" fmla="*/ 11890397 w 12192000"/>
              <a:gd name="connsiteY69" fmla="*/ 6630443 h 6858000"/>
              <a:gd name="connsiteX70" fmla="*/ 11890397 w 12192000"/>
              <a:gd name="connsiteY70" fmla="*/ 6444852 h 6858000"/>
              <a:gd name="connsiteX71" fmla="*/ 11883038 w 12192000"/>
              <a:gd name="connsiteY71" fmla="*/ 6437494 h 6858000"/>
              <a:gd name="connsiteX72" fmla="*/ 11597495 w 12192000"/>
              <a:gd name="connsiteY72" fmla="*/ 6434119 h 6858000"/>
              <a:gd name="connsiteX73" fmla="*/ 11590031 w 12192000"/>
              <a:gd name="connsiteY73" fmla="*/ 6441623 h 6858000"/>
              <a:gd name="connsiteX74" fmla="*/ 11589535 w 12192000"/>
              <a:gd name="connsiteY74" fmla="*/ 6596938 h 6858000"/>
              <a:gd name="connsiteX75" fmla="*/ 11678981 w 12192000"/>
              <a:gd name="connsiteY75" fmla="*/ 6636985 h 6858000"/>
              <a:gd name="connsiteX76" fmla="*/ 11682222 w 12192000"/>
              <a:gd name="connsiteY76" fmla="*/ 6624228 h 6858000"/>
              <a:gd name="connsiteX77" fmla="*/ 11675930 w 12192000"/>
              <a:gd name="connsiteY77" fmla="*/ 6607741 h 6858000"/>
              <a:gd name="connsiteX78" fmla="*/ 11668485 w 12192000"/>
              <a:gd name="connsiteY78" fmla="*/ 6603812 h 6858000"/>
              <a:gd name="connsiteX79" fmla="*/ 11634816 w 12192000"/>
              <a:gd name="connsiteY79" fmla="*/ 6587442 h 6858000"/>
              <a:gd name="connsiteX80" fmla="*/ 11634816 w 12192000"/>
              <a:gd name="connsiteY80" fmla="*/ 6520823 h 6858000"/>
              <a:gd name="connsiteX81" fmla="*/ 11677947 w 12192000"/>
              <a:gd name="connsiteY81" fmla="*/ 6520823 h 6858000"/>
              <a:gd name="connsiteX82" fmla="*/ 11684454 w 12192000"/>
              <a:gd name="connsiteY82" fmla="*/ 6514283 h 6858000"/>
              <a:gd name="connsiteX83" fmla="*/ 11684454 w 12192000"/>
              <a:gd name="connsiteY83" fmla="*/ 6488122 h 6858000"/>
              <a:gd name="connsiteX84" fmla="*/ 11677947 w 12192000"/>
              <a:gd name="connsiteY84" fmla="*/ 6481581 h 6858000"/>
              <a:gd name="connsiteX85" fmla="*/ 11634816 w 12192000"/>
              <a:gd name="connsiteY85" fmla="*/ 6481581 h 6858000"/>
              <a:gd name="connsiteX86" fmla="*/ 11634816 w 12192000"/>
              <a:gd name="connsiteY86" fmla="*/ 6441623 h 6858000"/>
              <a:gd name="connsiteX87" fmla="*/ 11627352 w 12192000"/>
              <a:gd name="connsiteY87" fmla="*/ 6434119 h 6858000"/>
              <a:gd name="connsiteX88" fmla="*/ 11104356 w 12192000"/>
              <a:gd name="connsiteY88" fmla="*/ 6424529 h 6858000"/>
              <a:gd name="connsiteX89" fmla="*/ 11064963 w 12192000"/>
              <a:gd name="connsiteY89" fmla="*/ 6538562 h 6858000"/>
              <a:gd name="connsiteX90" fmla="*/ 11126428 w 12192000"/>
              <a:gd name="connsiteY90" fmla="*/ 6583875 h 6858000"/>
              <a:gd name="connsiteX91" fmla="*/ 11096715 w 12192000"/>
              <a:gd name="connsiteY91" fmla="*/ 6604128 h 6858000"/>
              <a:gd name="connsiteX92" fmla="*/ 11051893 w 12192000"/>
              <a:gd name="connsiteY92" fmla="*/ 6590356 h 6858000"/>
              <a:gd name="connsiteX93" fmla="*/ 11042600 w 12192000"/>
              <a:gd name="connsiteY93" fmla="*/ 6593498 h 6858000"/>
              <a:gd name="connsiteX94" fmla="*/ 11030931 w 12192000"/>
              <a:gd name="connsiteY94" fmla="*/ 6610997 h 6858000"/>
              <a:gd name="connsiteX95" fmla="*/ 11032111 w 12192000"/>
              <a:gd name="connsiteY95" fmla="*/ 6624182 h 6858000"/>
              <a:gd name="connsiteX96" fmla="*/ 11098058 w 12192000"/>
              <a:gd name="connsiteY96" fmla="*/ 6644570 h 6858000"/>
              <a:gd name="connsiteX97" fmla="*/ 11174087 w 12192000"/>
              <a:gd name="connsiteY97" fmla="*/ 6582238 h 6858000"/>
              <a:gd name="connsiteX98" fmla="*/ 11112294 w 12192000"/>
              <a:gd name="connsiteY98" fmla="*/ 6508510 h 6858000"/>
              <a:gd name="connsiteX99" fmla="*/ 11078904 w 12192000"/>
              <a:gd name="connsiteY99" fmla="*/ 6481467 h 6858000"/>
              <a:gd name="connsiteX100" fmla="*/ 11144717 w 12192000"/>
              <a:gd name="connsiteY100" fmla="*/ 6474427 h 6858000"/>
              <a:gd name="connsiteX101" fmla="*/ 11155762 w 12192000"/>
              <a:gd name="connsiteY101" fmla="*/ 6472942 h 6858000"/>
              <a:gd name="connsiteX102" fmla="*/ 11167225 w 12192000"/>
              <a:gd name="connsiteY102" fmla="*/ 6457237 h 6858000"/>
              <a:gd name="connsiteX103" fmla="*/ 11168093 w 12192000"/>
              <a:gd name="connsiteY103" fmla="*/ 6444269 h 6858000"/>
              <a:gd name="connsiteX104" fmla="*/ 11104356 w 12192000"/>
              <a:gd name="connsiteY104" fmla="*/ 6424529 h 6858000"/>
              <a:gd name="connsiteX105" fmla="*/ 11213550 w 12192000"/>
              <a:gd name="connsiteY105" fmla="*/ 6367135 h 6858000"/>
              <a:gd name="connsiteX106" fmla="*/ 11185076 w 12192000"/>
              <a:gd name="connsiteY106" fmla="*/ 6395609 h 6858000"/>
              <a:gd name="connsiteX107" fmla="*/ 11213550 w 12192000"/>
              <a:gd name="connsiteY107" fmla="*/ 6424084 h 6858000"/>
              <a:gd name="connsiteX108" fmla="*/ 11242025 w 12192000"/>
              <a:gd name="connsiteY108" fmla="*/ 6395609 h 6858000"/>
              <a:gd name="connsiteX109" fmla="*/ 11213550 w 12192000"/>
              <a:gd name="connsiteY109" fmla="*/ 6367135 h 6858000"/>
              <a:gd name="connsiteX110" fmla="*/ 11748363 w 12192000"/>
              <a:gd name="connsiteY110" fmla="*/ 6309384 h 6858000"/>
              <a:gd name="connsiteX111" fmla="*/ 11686598 w 12192000"/>
              <a:gd name="connsiteY111" fmla="*/ 6371149 h 6858000"/>
              <a:gd name="connsiteX112" fmla="*/ 11748363 w 12192000"/>
              <a:gd name="connsiteY112" fmla="*/ 6432913 h 6858000"/>
              <a:gd name="connsiteX113" fmla="*/ 11810127 w 12192000"/>
              <a:gd name="connsiteY113" fmla="*/ 6371149 h 6858000"/>
              <a:gd name="connsiteX114" fmla="*/ 11748363 w 12192000"/>
              <a:gd name="connsiteY114" fmla="*/ 6309384 h 6858000"/>
              <a:gd name="connsiteX115" fmla="*/ 11334376 w 12192000"/>
              <a:gd name="connsiteY115" fmla="*/ 6278468 h 6858000"/>
              <a:gd name="connsiteX116" fmla="*/ 11298080 w 12192000"/>
              <a:gd name="connsiteY116" fmla="*/ 6314764 h 6858000"/>
              <a:gd name="connsiteX117" fmla="*/ 11334376 w 12192000"/>
              <a:gd name="connsiteY117" fmla="*/ 6351060 h 6858000"/>
              <a:gd name="connsiteX118" fmla="*/ 11370672 w 12192000"/>
              <a:gd name="connsiteY118" fmla="*/ 6314764 h 6858000"/>
              <a:gd name="connsiteX119" fmla="*/ 11334376 w 12192000"/>
              <a:gd name="connsiteY119" fmla="*/ 6278468 h 6858000"/>
              <a:gd name="connsiteX120" fmla="*/ 11614124 w 12192000"/>
              <a:gd name="connsiteY120" fmla="*/ 6247849 h 6858000"/>
              <a:gd name="connsiteX121" fmla="*/ 11559688 w 12192000"/>
              <a:gd name="connsiteY121" fmla="*/ 6302285 h 6858000"/>
              <a:gd name="connsiteX122" fmla="*/ 11614124 w 12192000"/>
              <a:gd name="connsiteY122" fmla="*/ 6356721 h 6858000"/>
              <a:gd name="connsiteX123" fmla="*/ 11668560 w 12192000"/>
              <a:gd name="connsiteY123" fmla="*/ 6302285 h 6858000"/>
              <a:gd name="connsiteX124" fmla="*/ 11614124 w 12192000"/>
              <a:gd name="connsiteY124" fmla="*/ 6247849 h 6858000"/>
              <a:gd name="connsiteX125" fmla="*/ 11478047 w 12192000"/>
              <a:gd name="connsiteY125" fmla="*/ 6238536 h 6858000"/>
              <a:gd name="connsiteX126" fmla="*/ 11433562 w 12192000"/>
              <a:gd name="connsiteY126" fmla="*/ 6283022 h 6858000"/>
              <a:gd name="connsiteX127" fmla="*/ 11478047 w 12192000"/>
              <a:gd name="connsiteY127" fmla="*/ 6327507 h 6858000"/>
              <a:gd name="connsiteX128" fmla="*/ 11522533 w 12192000"/>
              <a:gd name="connsiteY128" fmla="*/ 6283022 h 6858000"/>
              <a:gd name="connsiteX129" fmla="*/ 11478047 w 12192000"/>
              <a:gd name="connsiteY129" fmla="*/ 6238536 h 6858000"/>
              <a:gd name="connsiteX130" fmla="*/ 0 w 12192000"/>
              <a:gd name="connsiteY130" fmla="*/ 0 h 6858000"/>
              <a:gd name="connsiteX131" fmla="*/ 4942915 w 12192000"/>
              <a:gd name="connsiteY131" fmla="*/ 0 h 6858000"/>
              <a:gd name="connsiteX132" fmla="*/ 5056898 w 12192000"/>
              <a:gd name="connsiteY132" fmla="*/ 177798 h 6858000"/>
              <a:gd name="connsiteX133" fmla="*/ 11002149 w 12192000"/>
              <a:gd name="connsiteY133" fmla="*/ 3338863 h 6858000"/>
              <a:gd name="connsiteX134" fmla="*/ 11915310 w 12192000"/>
              <a:gd name="connsiteY134" fmla="*/ 3281259 h 6858000"/>
              <a:gd name="connsiteX135" fmla="*/ 12192000 w 12192000"/>
              <a:gd name="connsiteY135" fmla="*/ 3237219 h 6858000"/>
              <a:gd name="connsiteX136" fmla="*/ 12192000 w 12192000"/>
              <a:gd name="connsiteY136" fmla="*/ 6858000 h 6858000"/>
              <a:gd name="connsiteX137" fmla="*/ 0 w 12192000"/>
              <a:gd name="connsiteY1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192000" h="6858000">
                <a:moveTo>
                  <a:pt x="11505059" y="6515232"/>
                </a:moveTo>
                <a:cubicBezTo>
                  <a:pt x="11507974" y="6515232"/>
                  <a:pt x="11510819" y="6515529"/>
                  <a:pt x="11513568" y="6516095"/>
                </a:cubicBezTo>
                <a:lnTo>
                  <a:pt x="11519868" y="6518063"/>
                </a:lnTo>
                <a:lnTo>
                  <a:pt x="11519868" y="6580029"/>
                </a:lnTo>
                <a:lnTo>
                  <a:pt x="11519868" y="6597384"/>
                </a:lnTo>
                <a:lnTo>
                  <a:pt x="11502326" y="6601233"/>
                </a:lnTo>
                <a:cubicBezTo>
                  <a:pt x="11466102" y="6604665"/>
                  <a:pt x="11461570" y="6571596"/>
                  <a:pt x="11462445" y="6551446"/>
                </a:cubicBezTo>
                <a:cubicBezTo>
                  <a:pt x="11463446" y="6528416"/>
                  <a:pt x="11481740" y="6515232"/>
                  <a:pt x="11505059" y="6515232"/>
                </a:cubicBezTo>
                <a:close/>
                <a:moveTo>
                  <a:pt x="11760335" y="6512578"/>
                </a:moveTo>
                <a:cubicBezTo>
                  <a:pt x="11769987" y="6512622"/>
                  <a:pt x="11787719" y="6517534"/>
                  <a:pt x="11787426" y="6543217"/>
                </a:cubicBezTo>
                <a:lnTo>
                  <a:pt x="11729511" y="6542950"/>
                </a:lnTo>
                <a:cubicBezTo>
                  <a:pt x="11731217" y="6518067"/>
                  <a:pt x="11750682" y="6512534"/>
                  <a:pt x="11760335" y="6512578"/>
                </a:cubicBezTo>
                <a:close/>
                <a:moveTo>
                  <a:pt x="11198706" y="6483274"/>
                </a:moveTo>
                <a:cubicBezTo>
                  <a:pt x="11194642" y="6483274"/>
                  <a:pt x="11191347" y="6486569"/>
                  <a:pt x="11191347" y="6490633"/>
                </a:cubicBezTo>
                <a:lnTo>
                  <a:pt x="11191347" y="6630443"/>
                </a:lnTo>
                <a:cubicBezTo>
                  <a:pt x="11191347" y="6634507"/>
                  <a:pt x="11194642" y="6637802"/>
                  <a:pt x="11198706" y="6637802"/>
                </a:cubicBezTo>
                <a:lnTo>
                  <a:pt x="11228139" y="6637802"/>
                </a:lnTo>
                <a:cubicBezTo>
                  <a:pt x="11232203" y="6637802"/>
                  <a:pt x="11235498" y="6634507"/>
                  <a:pt x="11235498" y="6630443"/>
                </a:cubicBezTo>
                <a:lnTo>
                  <a:pt x="11235498" y="6490633"/>
                </a:lnTo>
                <a:cubicBezTo>
                  <a:pt x="11235498" y="6486569"/>
                  <a:pt x="11232203" y="6483274"/>
                  <a:pt x="11228139" y="6483274"/>
                </a:cubicBezTo>
                <a:close/>
                <a:moveTo>
                  <a:pt x="11506033" y="6480115"/>
                </a:moveTo>
                <a:cubicBezTo>
                  <a:pt x="11451561" y="6478946"/>
                  <a:pt x="11418083" y="6516298"/>
                  <a:pt x="11418083" y="6563456"/>
                </a:cubicBezTo>
                <a:cubicBezTo>
                  <a:pt x="11424353" y="6661483"/>
                  <a:pt x="11515868" y="6636344"/>
                  <a:pt x="11519868" y="6631297"/>
                </a:cubicBezTo>
                <a:cubicBezTo>
                  <a:pt x="11519865" y="6635040"/>
                  <a:pt x="11519863" y="6638782"/>
                  <a:pt x="11519860" y="6642525"/>
                </a:cubicBezTo>
                <a:cubicBezTo>
                  <a:pt x="11520059" y="6665284"/>
                  <a:pt x="11503190" y="6669981"/>
                  <a:pt x="11491243" y="6673142"/>
                </a:cubicBezTo>
                <a:cubicBezTo>
                  <a:pt x="11479296" y="6676302"/>
                  <a:pt x="11462335" y="6668987"/>
                  <a:pt x="11448177" y="6661488"/>
                </a:cubicBezTo>
                <a:cubicBezTo>
                  <a:pt x="11441954" y="6657970"/>
                  <a:pt x="11438334" y="6660123"/>
                  <a:pt x="11435771" y="6663373"/>
                </a:cubicBezTo>
                <a:lnTo>
                  <a:pt x="11425693" y="6678417"/>
                </a:lnTo>
                <a:cubicBezTo>
                  <a:pt x="11421792" y="6684002"/>
                  <a:pt x="11423492" y="6688378"/>
                  <a:pt x="11426177" y="6690304"/>
                </a:cubicBezTo>
                <a:cubicBezTo>
                  <a:pt x="11443781" y="6703796"/>
                  <a:pt x="11466670" y="6711537"/>
                  <a:pt x="11492163" y="6710889"/>
                </a:cubicBezTo>
                <a:cubicBezTo>
                  <a:pt x="11558103" y="6709210"/>
                  <a:pt x="11566047" y="6672313"/>
                  <a:pt x="11565753" y="6627617"/>
                </a:cubicBezTo>
                <a:cubicBezTo>
                  <a:pt x="11565774" y="6616846"/>
                  <a:pt x="11565795" y="6606074"/>
                  <a:pt x="11565816" y="6595302"/>
                </a:cubicBezTo>
                <a:lnTo>
                  <a:pt x="11565816" y="6580029"/>
                </a:lnTo>
                <a:lnTo>
                  <a:pt x="11565816" y="6497753"/>
                </a:lnTo>
                <a:cubicBezTo>
                  <a:pt x="11547083" y="6487531"/>
                  <a:pt x="11530168" y="6481491"/>
                  <a:pt x="11506033" y="6480115"/>
                </a:cubicBezTo>
                <a:close/>
                <a:moveTo>
                  <a:pt x="11347210" y="6479027"/>
                </a:moveTo>
                <a:cubicBezTo>
                  <a:pt x="11334155" y="6478506"/>
                  <a:pt x="11320054" y="6482952"/>
                  <a:pt x="11306698" y="6494113"/>
                </a:cubicBezTo>
                <a:lnTo>
                  <a:pt x="11306698" y="6491191"/>
                </a:lnTo>
                <a:cubicBezTo>
                  <a:pt x="11306698" y="6487142"/>
                  <a:pt x="11303416" y="6483860"/>
                  <a:pt x="11299367" y="6483860"/>
                </a:cubicBezTo>
                <a:lnTo>
                  <a:pt x="11270045" y="6483860"/>
                </a:lnTo>
                <a:cubicBezTo>
                  <a:pt x="11265997" y="6483860"/>
                  <a:pt x="11262715" y="6487142"/>
                  <a:pt x="11262715" y="6491191"/>
                </a:cubicBezTo>
                <a:lnTo>
                  <a:pt x="11262715" y="6630471"/>
                </a:lnTo>
                <a:cubicBezTo>
                  <a:pt x="11262715" y="6634519"/>
                  <a:pt x="11265997" y="6637801"/>
                  <a:pt x="11270045" y="6637801"/>
                </a:cubicBezTo>
                <a:lnTo>
                  <a:pt x="11299367" y="6637801"/>
                </a:lnTo>
                <a:cubicBezTo>
                  <a:pt x="11303416" y="6637801"/>
                  <a:pt x="11306698" y="6634519"/>
                  <a:pt x="11306698" y="6630471"/>
                </a:cubicBezTo>
                <a:lnTo>
                  <a:pt x="11306698" y="6528422"/>
                </a:lnTo>
                <a:cubicBezTo>
                  <a:pt x="11321204" y="6515722"/>
                  <a:pt x="11351370" y="6509895"/>
                  <a:pt x="11354574" y="6538030"/>
                </a:cubicBezTo>
                <a:lnTo>
                  <a:pt x="11354574" y="6630381"/>
                </a:lnTo>
                <a:cubicBezTo>
                  <a:pt x="11354574" y="6634479"/>
                  <a:pt x="11357896" y="6637801"/>
                  <a:pt x="11361994" y="6637801"/>
                </a:cubicBezTo>
                <a:lnTo>
                  <a:pt x="11391675" y="6637801"/>
                </a:lnTo>
                <a:cubicBezTo>
                  <a:pt x="11395773" y="6637801"/>
                  <a:pt x="11399095" y="6634479"/>
                  <a:pt x="11399095" y="6630381"/>
                </a:cubicBezTo>
                <a:lnTo>
                  <a:pt x="11399095" y="6535957"/>
                </a:lnTo>
                <a:cubicBezTo>
                  <a:pt x="11399589" y="6505356"/>
                  <a:pt x="11375932" y="6480173"/>
                  <a:pt x="11347210" y="6479027"/>
                </a:cubicBezTo>
                <a:close/>
                <a:moveTo>
                  <a:pt x="11767281" y="6478688"/>
                </a:moveTo>
                <a:cubicBezTo>
                  <a:pt x="11763438" y="6478380"/>
                  <a:pt x="11759836" y="6478427"/>
                  <a:pt x="11756632" y="6478732"/>
                </a:cubicBezTo>
                <a:cubicBezTo>
                  <a:pt x="11731003" y="6481174"/>
                  <a:pt x="11690984" y="6490190"/>
                  <a:pt x="11684507" y="6562075"/>
                </a:cubicBezTo>
                <a:cubicBezTo>
                  <a:pt x="11688013" y="6660824"/>
                  <a:pt x="11787972" y="6649097"/>
                  <a:pt x="11816215" y="6629192"/>
                </a:cubicBezTo>
                <a:cubicBezTo>
                  <a:pt x="11819892" y="6626703"/>
                  <a:pt x="11821710" y="6623553"/>
                  <a:pt x="11819498" y="6618634"/>
                </a:cubicBezTo>
                <a:lnTo>
                  <a:pt x="11809676" y="6601542"/>
                </a:lnTo>
                <a:cubicBezTo>
                  <a:pt x="11807151" y="6598052"/>
                  <a:pt x="11803531" y="6598119"/>
                  <a:pt x="11801416" y="6598794"/>
                </a:cubicBezTo>
                <a:cubicBezTo>
                  <a:pt x="11740271" y="6626968"/>
                  <a:pt x="11724169" y="6578684"/>
                  <a:pt x="11728754" y="6574663"/>
                </a:cubicBezTo>
                <a:lnTo>
                  <a:pt x="11828926" y="6574664"/>
                </a:lnTo>
                <a:lnTo>
                  <a:pt x="11829482" y="6570521"/>
                </a:lnTo>
                <a:cubicBezTo>
                  <a:pt x="11832895" y="6500389"/>
                  <a:pt x="11794182" y="6480843"/>
                  <a:pt x="11767281" y="6478688"/>
                </a:cubicBezTo>
                <a:close/>
                <a:moveTo>
                  <a:pt x="11853605" y="6437494"/>
                </a:moveTo>
                <a:cubicBezTo>
                  <a:pt x="11849541" y="6437494"/>
                  <a:pt x="11846246" y="6440788"/>
                  <a:pt x="11846246" y="6444852"/>
                </a:cubicBezTo>
                <a:lnTo>
                  <a:pt x="11846246" y="6630443"/>
                </a:lnTo>
                <a:cubicBezTo>
                  <a:pt x="11846246" y="6634507"/>
                  <a:pt x="11849541" y="6637801"/>
                  <a:pt x="11853605" y="6637801"/>
                </a:cubicBezTo>
                <a:lnTo>
                  <a:pt x="11883038" y="6637801"/>
                </a:lnTo>
                <a:cubicBezTo>
                  <a:pt x="11887102" y="6637801"/>
                  <a:pt x="11890397" y="6634507"/>
                  <a:pt x="11890397" y="6630443"/>
                </a:cubicBezTo>
                <a:lnTo>
                  <a:pt x="11890397" y="6444852"/>
                </a:lnTo>
                <a:cubicBezTo>
                  <a:pt x="11890397" y="6440788"/>
                  <a:pt x="11887102" y="6437494"/>
                  <a:pt x="11883038" y="6437494"/>
                </a:cubicBezTo>
                <a:close/>
                <a:moveTo>
                  <a:pt x="11597495" y="6434119"/>
                </a:moveTo>
                <a:cubicBezTo>
                  <a:pt x="11593373" y="6434119"/>
                  <a:pt x="11590031" y="6437479"/>
                  <a:pt x="11590031" y="6441623"/>
                </a:cubicBezTo>
                <a:lnTo>
                  <a:pt x="11589535" y="6596938"/>
                </a:lnTo>
                <a:cubicBezTo>
                  <a:pt x="11592965" y="6657491"/>
                  <a:pt x="11665226" y="6647011"/>
                  <a:pt x="11678981" y="6636985"/>
                </a:cubicBezTo>
                <a:cubicBezTo>
                  <a:pt x="11683803" y="6634789"/>
                  <a:pt x="11683844" y="6630456"/>
                  <a:pt x="11682222" y="6624228"/>
                </a:cubicBezTo>
                <a:lnTo>
                  <a:pt x="11675930" y="6607741"/>
                </a:lnTo>
                <a:cubicBezTo>
                  <a:pt x="11674224" y="6604285"/>
                  <a:pt x="11671803" y="6602930"/>
                  <a:pt x="11668485" y="6603812"/>
                </a:cubicBezTo>
                <a:cubicBezTo>
                  <a:pt x="11652902" y="6607952"/>
                  <a:pt x="11635783" y="6609097"/>
                  <a:pt x="11634816" y="6587442"/>
                </a:cubicBezTo>
                <a:lnTo>
                  <a:pt x="11634816" y="6520823"/>
                </a:lnTo>
                <a:lnTo>
                  <a:pt x="11677947" y="6520823"/>
                </a:lnTo>
                <a:cubicBezTo>
                  <a:pt x="11681541" y="6520823"/>
                  <a:pt x="11684454" y="6517895"/>
                  <a:pt x="11684454" y="6514283"/>
                </a:cubicBezTo>
                <a:lnTo>
                  <a:pt x="11684454" y="6488122"/>
                </a:lnTo>
                <a:cubicBezTo>
                  <a:pt x="11684454" y="6484510"/>
                  <a:pt x="11681541" y="6481581"/>
                  <a:pt x="11677947" y="6481581"/>
                </a:cubicBezTo>
                <a:lnTo>
                  <a:pt x="11634816" y="6481581"/>
                </a:lnTo>
                <a:lnTo>
                  <a:pt x="11634816" y="6441623"/>
                </a:lnTo>
                <a:cubicBezTo>
                  <a:pt x="11634816" y="6437479"/>
                  <a:pt x="11631474" y="6434119"/>
                  <a:pt x="11627352" y="6434119"/>
                </a:cubicBezTo>
                <a:close/>
                <a:moveTo>
                  <a:pt x="11104356" y="6424529"/>
                </a:moveTo>
                <a:cubicBezTo>
                  <a:pt x="11019102" y="6429429"/>
                  <a:pt x="11014850" y="6510790"/>
                  <a:pt x="11064963" y="6538562"/>
                </a:cubicBezTo>
                <a:cubicBezTo>
                  <a:pt x="11088414" y="6551558"/>
                  <a:pt x="11131563" y="6560570"/>
                  <a:pt x="11126428" y="6583875"/>
                </a:cubicBezTo>
                <a:cubicBezTo>
                  <a:pt x="11123800" y="6600150"/>
                  <a:pt x="11109138" y="6603048"/>
                  <a:pt x="11096715" y="6604128"/>
                </a:cubicBezTo>
                <a:cubicBezTo>
                  <a:pt x="11084293" y="6605209"/>
                  <a:pt x="11061734" y="6595670"/>
                  <a:pt x="11051893" y="6590356"/>
                </a:cubicBezTo>
                <a:cubicBezTo>
                  <a:pt x="11047822" y="6588157"/>
                  <a:pt x="11045182" y="6590224"/>
                  <a:pt x="11042600" y="6593498"/>
                </a:cubicBezTo>
                <a:lnTo>
                  <a:pt x="11030931" y="6610997"/>
                </a:lnTo>
                <a:cubicBezTo>
                  <a:pt x="11027002" y="6616622"/>
                  <a:pt x="11029407" y="6622242"/>
                  <a:pt x="11032111" y="6624182"/>
                </a:cubicBezTo>
                <a:cubicBezTo>
                  <a:pt x="11045864" y="6635003"/>
                  <a:pt x="11067882" y="6644471"/>
                  <a:pt x="11098058" y="6644570"/>
                </a:cubicBezTo>
                <a:cubicBezTo>
                  <a:pt x="11126087" y="6644662"/>
                  <a:pt x="11170195" y="6631036"/>
                  <a:pt x="11174087" y="6582238"/>
                </a:cubicBezTo>
                <a:cubicBezTo>
                  <a:pt x="11177765" y="6531481"/>
                  <a:pt x="11134779" y="6518683"/>
                  <a:pt x="11112294" y="6508510"/>
                </a:cubicBezTo>
                <a:cubicBezTo>
                  <a:pt x="11091245" y="6498986"/>
                  <a:pt x="11076213" y="6493723"/>
                  <a:pt x="11078904" y="6481467"/>
                </a:cubicBezTo>
                <a:cubicBezTo>
                  <a:pt x="11089182" y="6448104"/>
                  <a:pt x="11135685" y="6468463"/>
                  <a:pt x="11144717" y="6474427"/>
                </a:cubicBezTo>
                <a:cubicBezTo>
                  <a:pt x="11147399" y="6476198"/>
                  <a:pt x="11153337" y="6476216"/>
                  <a:pt x="11155762" y="6472942"/>
                </a:cubicBezTo>
                <a:lnTo>
                  <a:pt x="11167225" y="6457237"/>
                </a:lnTo>
                <a:cubicBezTo>
                  <a:pt x="11170914" y="6451612"/>
                  <a:pt x="11170632" y="6446209"/>
                  <a:pt x="11168093" y="6444269"/>
                </a:cubicBezTo>
                <a:cubicBezTo>
                  <a:pt x="11151443" y="6430679"/>
                  <a:pt x="11128468" y="6423876"/>
                  <a:pt x="11104356" y="6424529"/>
                </a:cubicBezTo>
                <a:close/>
                <a:moveTo>
                  <a:pt x="11213550" y="6367135"/>
                </a:moveTo>
                <a:cubicBezTo>
                  <a:pt x="11197824" y="6367135"/>
                  <a:pt x="11185076" y="6379883"/>
                  <a:pt x="11185076" y="6395609"/>
                </a:cubicBezTo>
                <a:cubicBezTo>
                  <a:pt x="11185076" y="6411335"/>
                  <a:pt x="11197824" y="6424084"/>
                  <a:pt x="11213550" y="6424084"/>
                </a:cubicBezTo>
                <a:cubicBezTo>
                  <a:pt x="11229276" y="6424084"/>
                  <a:pt x="11242025" y="6411335"/>
                  <a:pt x="11242025" y="6395609"/>
                </a:cubicBezTo>
                <a:cubicBezTo>
                  <a:pt x="11242025" y="6379883"/>
                  <a:pt x="11229276" y="6367135"/>
                  <a:pt x="11213550" y="6367135"/>
                </a:cubicBezTo>
                <a:close/>
                <a:moveTo>
                  <a:pt x="11748363" y="6309384"/>
                </a:moveTo>
                <a:cubicBezTo>
                  <a:pt x="11714251" y="6309384"/>
                  <a:pt x="11686598" y="6337037"/>
                  <a:pt x="11686598" y="6371149"/>
                </a:cubicBezTo>
                <a:cubicBezTo>
                  <a:pt x="11686598" y="6405260"/>
                  <a:pt x="11714251" y="6432913"/>
                  <a:pt x="11748363" y="6432913"/>
                </a:cubicBezTo>
                <a:cubicBezTo>
                  <a:pt x="11782474" y="6432913"/>
                  <a:pt x="11810127" y="6405260"/>
                  <a:pt x="11810127" y="6371149"/>
                </a:cubicBezTo>
                <a:cubicBezTo>
                  <a:pt x="11810127" y="6337037"/>
                  <a:pt x="11782474" y="6309384"/>
                  <a:pt x="11748363" y="6309384"/>
                </a:cubicBezTo>
                <a:close/>
                <a:moveTo>
                  <a:pt x="11334376" y="6278468"/>
                </a:moveTo>
                <a:cubicBezTo>
                  <a:pt x="11314331" y="6278468"/>
                  <a:pt x="11298080" y="6294718"/>
                  <a:pt x="11298080" y="6314764"/>
                </a:cubicBezTo>
                <a:cubicBezTo>
                  <a:pt x="11298080" y="6334810"/>
                  <a:pt x="11314331" y="6351060"/>
                  <a:pt x="11334376" y="6351060"/>
                </a:cubicBezTo>
                <a:cubicBezTo>
                  <a:pt x="11354422" y="6351060"/>
                  <a:pt x="11370672" y="6334810"/>
                  <a:pt x="11370672" y="6314764"/>
                </a:cubicBezTo>
                <a:cubicBezTo>
                  <a:pt x="11370672" y="6294718"/>
                  <a:pt x="11354422" y="6278468"/>
                  <a:pt x="11334376" y="6278468"/>
                </a:cubicBezTo>
                <a:close/>
                <a:moveTo>
                  <a:pt x="11614124" y="6247849"/>
                </a:moveTo>
                <a:cubicBezTo>
                  <a:pt x="11584060" y="6247849"/>
                  <a:pt x="11559688" y="6272221"/>
                  <a:pt x="11559688" y="6302285"/>
                </a:cubicBezTo>
                <a:cubicBezTo>
                  <a:pt x="11559688" y="6332349"/>
                  <a:pt x="11584060" y="6356721"/>
                  <a:pt x="11614124" y="6356721"/>
                </a:cubicBezTo>
                <a:cubicBezTo>
                  <a:pt x="11644188" y="6356721"/>
                  <a:pt x="11668560" y="6332349"/>
                  <a:pt x="11668560" y="6302285"/>
                </a:cubicBezTo>
                <a:cubicBezTo>
                  <a:pt x="11668560" y="6272221"/>
                  <a:pt x="11644188" y="6247849"/>
                  <a:pt x="11614124" y="6247849"/>
                </a:cubicBezTo>
                <a:close/>
                <a:moveTo>
                  <a:pt x="11478047" y="6238536"/>
                </a:moveTo>
                <a:cubicBezTo>
                  <a:pt x="11453479" y="6238536"/>
                  <a:pt x="11433562" y="6258453"/>
                  <a:pt x="11433562" y="6283022"/>
                </a:cubicBezTo>
                <a:cubicBezTo>
                  <a:pt x="11433562" y="6307590"/>
                  <a:pt x="11453479" y="6327507"/>
                  <a:pt x="11478047" y="6327507"/>
                </a:cubicBezTo>
                <a:cubicBezTo>
                  <a:pt x="11502616" y="6327507"/>
                  <a:pt x="11522533" y="6307590"/>
                  <a:pt x="11522533" y="6283022"/>
                </a:cubicBezTo>
                <a:cubicBezTo>
                  <a:pt x="11522533" y="6258453"/>
                  <a:pt x="11502616" y="6238536"/>
                  <a:pt x="11478047" y="6238536"/>
                </a:cubicBezTo>
                <a:close/>
                <a:moveTo>
                  <a:pt x="0" y="0"/>
                </a:moveTo>
                <a:lnTo>
                  <a:pt x="4942915" y="0"/>
                </a:lnTo>
                <a:lnTo>
                  <a:pt x="5056898" y="177798"/>
                </a:lnTo>
                <a:cubicBezTo>
                  <a:pt x="6345351" y="2084958"/>
                  <a:pt x="8527317" y="3338863"/>
                  <a:pt x="11002149" y="3338863"/>
                </a:cubicBezTo>
                <a:cubicBezTo>
                  <a:pt x="11311503" y="3338863"/>
                  <a:pt x="11616281" y="3319271"/>
                  <a:pt x="11915310" y="3281259"/>
                </a:cubicBezTo>
                <a:lnTo>
                  <a:pt x="12192000" y="3237219"/>
                </a:lnTo>
                <a:lnTo>
                  <a:pt x="12192000" y="6858000"/>
                </a:lnTo>
                <a:lnTo>
                  <a:pt x="0" y="6858000"/>
                </a:lnTo>
                <a:close/>
              </a:path>
            </a:pathLst>
          </a:custGeom>
        </p:spPr>
        <p:txBody>
          <a:bodyPr wrap="square">
            <a:noAutofit/>
          </a:bodyPr>
          <a:lstStyle/>
          <a:p>
            <a:endParaRPr lang="en-SG"/>
          </a:p>
        </p:txBody>
      </p:sp>
      <p:sp>
        <p:nvSpPr>
          <p:cNvPr id="16" name="Freeform 15"/>
          <p:cNvSpPr/>
          <p:nvPr userDrawn="1"/>
        </p:nvSpPr>
        <p:spPr>
          <a:xfrm>
            <a:off x="11031363" y="6239496"/>
            <a:ext cx="861532" cy="472390"/>
          </a:xfrm>
          <a:custGeom>
            <a:avLst/>
            <a:gdLst>
              <a:gd name="connsiteX0" fmla="*/ 2947383 w 5332420"/>
              <a:gd name="connsiteY0" fmla="*/ 1712597 h 2923841"/>
              <a:gd name="connsiteX1" fmla="*/ 2683628 w 5332420"/>
              <a:gd name="connsiteY1" fmla="*/ 1936742 h 2923841"/>
              <a:gd name="connsiteX2" fmla="*/ 2930472 w 5332420"/>
              <a:gd name="connsiteY2" fmla="*/ 2244900 h 2923841"/>
              <a:gd name="connsiteX3" fmla="*/ 3039045 w 5332420"/>
              <a:gd name="connsiteY3" fmla="*/ 2221075 h 2923841"/>
              <a:gd name="connsiteX4" fmla="*/ 3039045 w 5332420"/>
              <a:gd name="connsiteY4" fmla="*/ 2113657 h 2923841"/>
              <a:gd name="connsiteX5" fmla="*/ 3039046 w 5332420"/>
              <a:gd name="connsiteY5" fmla="*/ 2113655 h 2923841"/>
              <a:gd name="connsiteX6" fmla="*/ 3039046 w 5332420"/>
              <a:gd name="connsiteY6" fmla="*/ 1730124 h 2923841"/>
              <a:gd name="connsiteX7" fmla="*/ 3000050 w 5332420"/>
              <a:gd name="connsiteY7" fmla="*/ 1717940 h 2923841"/>
              <a:gd name="connsiteX8" fmla="*/ 2947383 w 5332420"/>
              <a:gd name="connsiteY8" fmla="*/ 1712597 h 2923841"/>
              <a:gd name="connsiteX9" fmla="*/ 4527405 w 5332420"/>
              <a:gd name="connsiteY9" fmla="*/ 1696172 h 2923841"/>
              <a:gd name="connsiteX10" fmla="*/ 4336621 w 5332420"/>
              <a:gd name="connsiteY10" fmla="*/ 1884158 h 2923841"/>
              <a:gd name="connsiteX11" fmla="*/ 4695083 w 5332420"/>
              <a:gd name="connsiteY11" fmla="*/ 1885808 h 2923841"/>
              <a:gd name="connsiteX12" fmla="*/ 4527405 w 5332420"/>
              <a:gd name="connsiteY12" fmla="*/ 1696172 h 2923841"/>
              <a:gd name="connsiteX13" fmla="*/ 1051224 w 5332420"/>
              <a:gd name="connsiteY13" fmla="*/ 1514798 h 2923841"/>
              <a:gd name="connsiteX14" fmla="*/ 1233401 w 5332420"/>
              <a:gd name="connsiteY14" fmla="*/ 1514798 h 2923841"/>
              <a:gd name="connsiteX15" fmla="*/ 1278947 w 5332420"/>
              <a:gd name="connsiteY15" fmla="*/ 1560344 h 2923841"/>
              <a:gd name="connsiteX16" fmla="*/ 1278947 w 5332420"/>
              <a:gd name="connsiteY16" fmla="*/ 2425693 h 2923841"/>
              <a:gd name="connsiteX17" fmla="*/ 1233401 w 5332420"/>
              <a:gd name="connsiteY17" fmla="*/ 2471239 h 2923841"/>
              <a:gd name="connsiteX18" fmla="*/ 1051224 w 5332420"/>
              <a:gd name="connsiteY18" fmla="*/ 2471239 h 2923841"/>
              <a:gd name="connsiteX19" fmla="*/ 1005678 w 5332420"/>
              <a:gd name="connsiteY19" fmla="*/ 2425693 h 2923841"/>
              <a:gd name="connsiteX20" fmla="*/ 1005678 w 5332420"/>
              <a:gd name="connsiteY20" fmla="*/ 1560344 h 2923841"/>
              <a:gd name="connsiteX21" fmla="*/ 1051224 w 5332420"/>
              <a:gd name="connsiteY21" fmla="*/ 1514798 h 2923841"/>
              <a:gd name="connsiteX22" fmla="*/ 2953413 w 5332420"/>
              <a:gd name="connsiteY22" fmla="*/ 1495246 h 2923841"/>
              <a:gd name="connsiteX23" fmla="*/ 3323439 w 5332420"/>
              <a:gd name="connsiteY23" fmla="*/ 1604410 h 2923841"/>
              <a:gd name="connsiteX24" fmla="*/ 3323439 w 5332420"/>
              <a:gd name="connsiteY24" fmla="*/ 2113657 h 2923841"/>
              <a:gd name="connsiteX25" fmla="*/ 3323439 w 5332420"/>
              <a:gd name="connsiteY25" fmla="*/ 2208189 h 2923841"/>
              <a:gd name="connsiteX26" fmla="*/ 3323050 w 5332420"/>
              <a:gd name="connsiteY26" fmla="*/ 2408204 h 2923841"/>
              <a:gd name="connsiteX27" fmla="*/ 2867566 w 5332420"/>
              <a:gd name="connsiteY27" fmla="*/ 2923608 h 2923841"/>
              <a:gd name="connsiteX28" fmla="*/ 2459149 w 5332420"/>
              <a:gd name="connsiteY28" fmla="*/ 2796201 h 2923841"/>
              <a:gd name="connsiteX29" fmla="*/ 2456152 w 5332420"/>
              <a:gd name="connsiteY29" fmla="*/ 2722626 h 2923841"/>
              <a:gd name="connsiteX30" fmla="*/ 2518527 w 5332420"/>
              <a:gd name="connsiteY30" fmla="*/ 2629512 h 2923841"/>
              <a:gd name="connsiteX31" fmla="*/ 2595315 w 5332420"/>
              <a:gd name="connsiteY31" fmla="*/ 2617844 h 2923841"/>
              <a:gd name="connsiteX32" fmla="*/ 2861873 w 5332420"/>
              <a:gd name="connsiteY32" fmla="*/ 2689975 h 2923841"/>
              <a:gd name="connsiteX33" fmla="*/ 3038996 w 5332420"/>
              <a:gd name="connsiteY33" fmla="*/ 2500476 h 2923841"/>
              <a:gd name="connsiteX34" fmla="*/ 3039045 w 5332420"/>
              <a:gd name="connsiteY34" fmla="*/ 2430976 h 2923841"/>
              <a:gd name="connsiteX35" fmla="*/ 2409051 w 5332420"/>
              <a:gd name="connsiteY35" fmla="*/ 2011078 h 2923841"/>
              <a:gd name="connsiteX36" fmla="*/ 2953413 w 5332420"/>
              <a:gd name="connsiteY36" fmla="*/ 1495246 h 2923841"/>
              <a:gd name="connsiteX37" fmla="*/ 1970387 w 5332420"/>
              <a:gd name="connsiteY37" fmla="*/ 1488509 h 2923841"/>
              <a:gd name="connsiteX38" fmla="*/ 2291527 w 5332420"/>
              <a:gd name="connsiteY38" fmla="*/ 1840874 h 2923841"/>
              <a:gd name="connsiteX39" fmla="*/ 2291527 w 5332420"/>
              <a:gd name="connsiteY39" fmla="*/ 2425309 h 2923841"/>
              <a:gd name="connsiteX40" fmla="*/ 2245599 w 5332420"/>
              <a:gd name="connsiteY40" fmla="*/ 2471237 h 2923841"/>
              <a:gd name="connsiteX41" fmla="*/ 2061889 w 5332420"/>
              <a:gd name="connsiteY41" fmla="*/ 2471237 h 2923841"/>
              <a:gd name="connsiteX42" fmla="*/ 2015961 w 5332420"/>
              <a:gd name="connsiteY42" fmla="*/ 2425309 h 2923841"/>
              <a:gd name="connsiteX43" fmla="*/ 2015961 w 5332420"/>
              <a:gd name="connsiteY43" fmla="*/ 1853708 h 2923841"/>
              <a:gd name="connsiteX44" fmla="*/ 1719637 w 5332420"/>
              <a:gd name="connsiteY44" fmla="*/ 1794240 h 2923841"/>
              <a:gd name="connsiteX45" fmla="*/ 1719637 w 5332420"/>
              <a:gd name="connsiteY45" fmla="*/ 2425865 h 2923841"/>
              <a:gd name="connsiteX46" fmla="*/ 1674264 w 5332420"/>
              <a:gd name="connsiteY46" fmla="*/ 2471238 h 2923841"/>
              <a:gd name="connsiteX47" fmla="*/ 1492777 w 5332420"/>
              <a:gd name="connsiteY47" fmla="*/ 2471238 h 2923841"/>
              <a:gd name="connsiteX48" fmla="*/ 1447404 w 5332420"/>
              <a:gd name="connsiteY48" fmla="*/ 2425865 h 2923841"/>
              <a:gd name="connsiteX49" fmla="*/ 1447404 w 5332420"/>
              <a:gd name="connsiteY49" fmla="*/ 1563796 h 2923841"/>
              <a:gd name="connsiteX50" fmla="*/ 1492777 w 5332420"/>
              <a:gd name="connsiteY50" fmla="*/ 1518422 h 2923841"/>
              <a:gd name="connsiteX51" fmla="*/ 1674264 w 5332420"/>
              <a:gd name="connsiteY51" fmla="*/ 1518422 h 2923841"/>
              <a:gd name="connsiteX52" fmla="*/ 1719637 w 5332420"/>
              <a:gd name="connsiteY52" fmla="*/ 1563796 h 2923841"/>
              <a:gd name="connsiteX53" fmla="*/ 1719637 w 5332420"/>
              <a:gd name="connsiteY53" fmla="*/ 1581885 h 2923841"/>
              <a:gd name="connsiteX54" fmla="*/ 1970387 w 5332420"/>
              <a:gd name="connsiteY54" fmla="*/ 1488509 h 2923841"/>
              <a:gd name="connsiteX55" fmla="*/ 4570398 w 5332420"/>
              <a:gd name="connsiteY55" fmla="*/ 1486409 h 2923841"/>
              <a:gd name="connsiteX56" fmla="*/ 4955392 w 5332420"/>
              <a:gd name="connsiteY56" fmla="*/ 2054807 h 2923841"/>
              <a:gd name="connsiteX57" fmla="*/ 4951948 w 5332420"/>
              <a:gd name="connsiteY57" fmla="*/ 2080452 h 2923841"/>
              <a:gd name="connsiteX58" fmla="*/ 4331939 w 5332420"/>
              <a:gd name="connsiteY58" fmla="*/ 2080442 h 2923841"/>
              <a:gd name="connsiteX59" fmla="*/ 4781674 w 5332420"/>
              <a:gd name="connsiteY59" fmla="*/ 2229803 h 2923841"/>
              <a:gd name="connsiteX60" fmla="*/ 4832799 w 5332420"/>
              <a:gd name="connsiteY60" fmla="*/ 2246809 h 2923841"/>
              <a:gd name="connsiteX61" fmla="*/ 4893595 w 5332420"/>
              <a:gd name="connsiteY61" fmla="*/ 2352599 h 2923841"/>
              <a:gd name="connsiteX62" fmla="*/ 4873271 w 5332420"/>
              <a:gd name="connsiteY62" fmla="*/ 2417950 h 2923841"/>
              <a:gd name="connsiteX63" fmla="*/ 4058072 w 5332420"/>
              <a:gd name="connsiteY63" fmla="*/ 2002529 h 2923841"/>
              <a:gd name="connsiteX64" fmla="*/ 4504489 w 5332420"/>
              <a:gd name="connsiteY64" fmla="*/ 1486685 h 2923841"/>
              <a:gd name="connsiteX65" fmla="*/ 4570398 w 5332420"/>
              <a:gd name="connsiteY65" fmla="*/ 1486409 h 2923841"/>
              <a:gd name="connsiteX66" fmla="*/ 5104697 w 5332420"/>
              <a:gd name="connsiteY66" fmla="*/ 1231440 h 2923841"/>
              <a:gd name="connsiteX67" fmla="*/ 5286874 w 5332420"/>
              <a:gd name="connsiteY67" fmla="*/ 1231440 h 2923841"/>
              <a:gd name="connsiteX68" fmla="*/ 5332420 w 5332420"/>
              <a:gd name="connsiteY68" fmla="*/ 1276986 h 2923841"/>
              <a:gd name="connsiteX69" fmla="*/ 5332420 w 5332420"/>
              <a:gd name="connsiteY69" fmla="*/ 2425692 h 2923841"/>
              <a:gd name="connsiteX70" fmla="*/ 5286874 w 5332420"/>
              <a:gd name="connsiteY70" fmla="*/ 2471238 h 2923841"/>
              <a:gd name="connsiteX71" fmla="*/ 5104697 w 5332420"/>
              <a:gd name="connsiteY71" fmla="*/ 2471238 h 2923841"/>
              <a:gd name="connsiteX72" fmla="*/ 5059151 w 5332420"/>
              <a:gd name="connsiteY72" fmla="*/ 2425692 h 2923841"/>
              <a:gd name="connsiteX73" fmla="*/ 5059151 w 5332420"/>
              <a:gd name="connsiteY73" fmla="*/ 1276986 h 2923841"/>
              <a:gd name="connsiteX74" fmla="*/ 5104697 w 5332420"/>
              <a:gd name="connsiteY74" fmla="*/ 1231440 h 2923841"/>
              <a:gd name="connsiteX75" fmla="*/ 3704313 w 5332420"/>
              <a:gd name="connsiteY75" fmla="*/ 1210555 h 2923841"/>
              <a:gd name="connsiteX76" fmla="*/ 3750514 w 5332420"/>
              <a:gd name="connsiteY76" fmla="*/ 1256997 h 2923841"/>
              <a:gd name="connsiteX77" fmla="*/ 3750514 w 5332420"/>
              <a:gd name="connsiteY77" fmla="*/ 1504318 h 2923841"/>
              <a:gd name="connsiteX78" fmla="*/ 4017470 w 5332420"/>
              <a:gd name="connsiteY78" fmla="*/ 1504318 h 2923841"/>
              <a:gd name="connsiteX79" fmla="*/ 4057742 w 5332420"/>
              <a:gd name="connsiteY79" fmla="*/ 1544800 h 2923841"/>
              <a:gd name="connsiteX80" fmla="*/ 4057742 w 5332420"/>
              <a:gd name="connsiteY80" fmla="*/ 1706724 h 2923841"/>
              <a:gd name="connsiteX81" fmla="*/ 4017470 w 5332420"/>
              <a:gd name="connsiteY81" fmla="*/ 1747206 h 2923841"/>
              <a:gd name="connsiteX82" fmla="*/ 3750514 w 5332420"/>
              <a:gd name="connsiteY82" fmla="*/ 1747206 h 2923841"/>
              <a:gd name="connsiteX83" fmla="*/ 3750514 w 5332420"/>
              <a:gd name="connsiteY83" fmla="*/ 2159540 h 2923841"/>
              <a:gd name="connsiteX84" fmla="*/ 3958902 w 5332420"/>
              <a:gd name="connsiteY84" fmla="*/ 2260860 h 2923841"/>
              <a:gd name="connsiteX85" fmla="*/ 4004982 w 5332420"/>
              <a:gd name="connsiteY85" fmla="*/ 2285180 h 2923841"/>
              <a:gd name="connsiteX86" fmla="*/ 4043927 w 5332420"/>
              <a:gd name="connsiteY86" fmla="*/ 2387228 h 2923841"/>
              <a:gd name="connsiteX87" fmla="*/ 4023870 w 5332420"/>
              <a:gd name="connsiteY87" fmla="*/ 2466184 h 2923841"/>
              <a:gd name="connsiteX88" fmla="*/ 3470247 w 5332420"/>
              <a:gd name="connsiteY88" fmla="*/ 2218316 h 2923841"/>
              <a:gd name="connsiteX89" fmla="*/ 3473314 w 5332420"/>
              <a:gd name="connsiteY89" fmla="*/ 1256997 h 2923841"/>
              <a:gd name="connsiteX90" fmla="*/ 3519515 w 5332420"/>
              <a:gd name="connsiteY90" fmla="*/ 1210555 h 2923841"/>
              <a:gd name="connsiteX91" fmla="*/ 467251 w 5332420"/>
              <a:gd name="connsiteY91" fmla="*/ 1151197 h 2923841"/>
              <a:gd name="connsiteX92" fmla="*/ 861745 w 5332420"/>
              <a:gd name="connsiteY92" fmla="*/ 1273374 h 2923841"/>
              <a:gd name="connsiteX93" fmla="*/ 856371 w 5332420"/>
              <a:gd name="connsiteY93" fmla="*/ 1353642 h 2923841"/>
              <a:gd name="connsiteX94" fmla="*/ 785422 w 5332420"/>
              <a:gd name="connsiteY94" fmla="*/ 1450849 h 2923841"/>
              <a:gd name="connsiteX95" fmla="*/ 717064 w 5332420"/>
              <a:gd name="connsiteY95" fmla="*/ 1460039 h 2923841"/>
              <a:gd name="connsiteX96" fmla="*/ 309712 w 5332420"/>
              <a:gd name="connsiteY96" fmla="*/ 1503612 h 2923841"/>
              <a:gd name="connsiteX97" fmla="*/ 516378 w 5332420"/>
              <a:gd name="connsiteY97" fmla="*/ 1670990 h 2923841"/>
              <a:gd name="connsiteX98" fmla="*/ 898846 w 5332420"/>
              <a:gd name="connsiteY98" fmla="*/ 2127329 h 2923841"/>
              <a:gd name="connsiteX99" fmla="*/ 428269 w 5332420"/>
              <a:gd name="connsiteY99" fmla="*/ 2513133 h 2923841"/>
              <a:gd name="connsiteX100" fmla="*/ 20094 w 5332420"/>
              <a:gd name="connsiteY100" fmla="*/ 2386941 h 2923841"/>
              <a:gd name="connsiteX101" fmla="*/ 12790 w 5332420"/>
              <a:gd name="connsiteY101" fmla="*/ 2305332 h 2923841"/>
              <a:gd name="connsiteX102" fmla="*/ 85011 w 5332420"/>
              <a:gd name="connsiteY102" fmla="*/ 2197025 h 2923841"/>
              <a:gd name="connsiteX103" fmla="*/ 142532 w 5332420"/>
              <a:gd name="connsiteY103" fmla="*/ 2177573 h 2923841"/>
              <a:gd name="connsiteX104" fmla="*/ 419958 w 5332420"/>
              <a:gd name="connsiteY104" fmla="*/ 2262819 h 2923841"/>
              <a:gd name="connsiteX105" fmla="*/ 603863 w 5332420"/>
              <a:gd name="connsiteY105" fmla="*/ 2137461 h 2923841"/>
              <a:gd name="connsiteX106" fmla="*/ 223430 w 5332420"/>
              <a:gd name="connsiteY106" fmla="*/ 1856998 h 2923841"/>
              <a:gd name="connsiteX107" fmla="*/ 467251 w 5332420"/>
              <a:gd name="connsiteY107" fmla="*/ 1151197 h 2923841"/>
              <a:gd name="connsiteX108" fmla="*/ 1143102 w 5332420"/>
              <a:gd name="connsiteY108" fmla="*/ 795955 h 2923841"/>
              <a:gd name="connsiteX109" fmla="*/ 1319345 w 5332420"/>
              <a:gd name="connsiteY109" fmla="*/ 972198 h 2923841"/>
              <a:gd name="connsiteX110" fmla="*/ 1143102 w 5332420"/>
              <a:gd name="connsiteY110" fmla="*/ 1148441 h 2923841"/>
              <a:gd name="connsiteX111" fmla="*/ 966859 w 5332420"/>
              <a:gd name="connsiteY111" fmla="*/ 972198 h 2923841"/>
              <a:gd name="connsiteX112" fmla="*/ 1143102 w 5332420"/>
              <a:gd name="connsiteY112" fmla="*/ 795955 h 2923841"/>
              <a:gd name="connsiteX113" fmla="*/ 4453304 w 5332420"/>
              <a:gd name="connsiteY113" fmla="*/ 438510 h 2923841"/>
              <a:gd name="connsiteX114" fmla="*/ 4835594 w 5332420"/>
              <a:gd name="connsiteY114" fmla="*/ 820800 h 2923841"/>
              <a:gd name="connsiteX115" fmla="*/ 4453304 w 5332420"/>
              <a:gd name="connsiteY115" fmla="*/ 1203090 h 2923841"/>
              <a:gd name="connsiteX116" fmla="*/ 4071014 w 5332420"/>
              <a:gd name="connsiteY116" fmla="*/ 820800 h 2923841"/>
              <a:gd name="connsiteX117" fmla="*/ 4453304 w 5332420"/>
              <a:gd name="connsiteY117" fmla="*/ 438510 h 2923841"/>
              <a:gd name="connsiteX118" fmla="*/ 1890951 w 5332420"/>
              <a:gd name="connsiteY118" fmla="*/ 247157 h 2923841"/>
              <a:gd name="connsiteX119" fmla="*/ 2115603 w 5332420"/>
              <a:gd name="connsiteY119" fmla="*/ 471809 h 2923841"/>
              <a:gd name="connsiteX120" fmla="*/ 1890951 w 5332420"/>
              <a:gd name="connsiteY120" fmla="*/ 696461 h 2923841"/>
              <a:gd name="connsiteX121" fmla="*/ 1666299 w 5332420"/>
              <a:gd name="connsiteY121" fmla="*/ 471809 h 2923841"/>
              <a:gd name="connsiteX122" fmla="*/ 1890951 w 5332420"/>
              <a:gd name="connsiteY122" fmla="*/ 247157 h 2923841"/>
              <a:gd name="connsiteX123" fmla="*/ 3622439 w 5332420"/>
              <a:gd name="connsiteY123" fmla="*/ 57642 h 2923841"/>
              <a:gd name="connsiteX124" fmla="*/ 3959369 w 5332420"/>
              <a:gd name="connsiteY124" fmla="*/ 394572 h 2923841"/>
              <a:gd name="connsiteX125" fmla="*/ 3622439 w 5332420"/>
              <a:gd name="connsiteY125" fmla="*/ 731502 h 2923841"/>
              <a:gd name="connsiteX126" fmla="*/ 3285509 w 5332420"/>
              <a:gd name="connsiteY126" fmla="*/ 394572 h 2923841"/>
              <a:gd name="connsiteX127" fmla="*/ 3622439 w 5332420"/>
              <a:gd name="connsiteY127" fmla="*/ 57642 h 2923841"/>
              <a:gd name="connsiteX128" fmla="*/ 2780198 w 5332420"/>
              <a:gd name="connsiteY128" fmla="*/ 0 h 2923841"/>
              <a:gd name="connsiteX129" fmla="*/ 3055539 w 5332420"/>
              <a:gd name="connsiteY129" fmla="*/ 275341 h 2923841"/>
              <a:gd name="connsiteX130" fmla="*/ 2780198 w 5332420"/>
              <a:gd name="connsiteY130" fmla="*/ 550682 h 2923841"/>
              <a:gd name="connsiteX131" fmla="*/ 2504857 w 5332420"/>
              <a:gd name="connsiteY131" fmla="*/ 275341 h 2923841"/>
              <a:gd name="connsiteX132" fmla="*/ 2780198 w 5332420"/>
              <a:gd name="connsiteY132" fmla="*/ 0 h 29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32420" h="2923841">
                <a:moveTo>
                  <a:pt x="2947383" y="1712597"/>
                </a:moveTo>
                <a:cubicBezTo>
                  <a:pt x="2803056" y="1712597"/>
                  <a:pt x="2689820" y="1794203"/>
                  <a:pt x="2683628" y="1936742"/>
                </a:cubicBezTo>
                <a:cubicBezTo>
                  <a:pt x="2678209" y="2061464"/>
                  <a:pt x="2706259" y="2266138"/>
                  <a:pt x="2930472" y="2244900"/>
                </a:cubicBezTo>
                <a:lnTo>
                  <a:pt x="3039045" y="2221075"/>
                </a:lnTo>
                <a:lnTo>
                  <a:pt x="3039045" y="2113657"/>
                </a:lnTo>
                <a:cubicBezTo>
                  <a:pt x="3039045" y="2113656"/>
                  <a:pt x="3039046" y="2113656"/>
                  <a:pt x="3039046" y="2113655"/>
                </a:cubicBezTo>
                <a:lnTo>
                  <a:pt x="3039046" y="1730124"/>
                </a:lnTo>
                <a:lnTo>
                  <a:pt x="3000050" y="1717940"/>
                </a:lnTo>
                <a:cubicBezTo>
                  <a:pt x="2983037" y="1714438"/>
                  <a:pt x="2965424" y="1712597"/>
                  <a:pt x="2947383" y="1712597"/>
                </a:cubicBezTo>
                <a:close/>
                <a:moveTo>
                  <a:pt x="4527405" y="1696172"/>
                </a:moveTo>
                <a:cubicBezTo>
                  <a:pt x="4467661" y="1695897"/>
                  <a:pt x="4347184" y="1730146"/>
                  <a:pt x="4336621" y="1884158"/>
                </a:cubicBezTo>
                <a:lnTo>
                  <a:pt x="4695083" y="1885808"/>
                </a:lnTo>
                <a:cubicBezTo>
                  <a:pt x="4696898" y="1726845"/>
                  <a:pt x="4587148" y="1696447"/>
                  <a:pt x="4527405" y="1696172"/>
                </a:cubicBezTo>
                <a:close/>
                <a:moveTo>
                  <a:pt x="1051224" y="1514798"/>
                </a:moveTo>
                <a:lnTo>
                  <a:pt x="1233401" y="1514798"/>
                </a:lnTo>
                <a:cubicBezTo>
                  <a:pt x="1258555" y="1514798"/>
                  <a:pt x="1278947" y="1535190"/>
                  <a:pt x="1278947" y="1560344"/>
                </a:cubicBezTo>
                <a:lnTo>
                  <a:pt x="1278947" y="2425693"/>
                </a:lnTo>
                <a:cubicBezTo>
                  <a:pt x="1278947" y="2450847"/>
                  <a:pt x="1258555" y="2471239"/>
                  <a:pt x="1233401" y="2471239"/>
                </a:cubicBezTo>
                <a:lnTo>
                  <a:pt x="1051224" y="2471239"/>
                </a:lnTo>
                <a:cubicBezTo>
                  <a:pt x="1026070" y="2471239"/>
                  <a:pt x="1005678" y="2450847"/>
                  <a:pt x="1005678" y="2425693"/>
                </a:cubicBezTo>
                <a:lnTo>
                  <a:pt x="1005678" y="1560344"/>
                </a:lnTo>
                <a:cubicBezTo>
                  <a:pt x="1005678" y="1535190"/>
                  <a:pt x="1026070" y="1514798"/>
                  <a:pt x="1051224" y="1514798"/>
                </a:cubicBezTo>
                <a:close/>
                <a:moveTo>
                  <a:pt x="2953413" y="1495246"/>
                </a:moveTo>
                <a:cubicBezTo>
                  <a:pt x="3102797" y="1503758"/>
                  <a:pt x="3207490" y="1541145"/>
                  <a:pt x="3323439" y="1604410"/>
                </a:cubicBezTo>
                <a:lnTo>
                  <a:pt x="3323439" y="2113657"/>
                </a:lnTo>
                <a:lnTo>
                  <a:pt x="3323439" y="2208189"/>
                </a:lnTo>
                <a:cubicBezTo>
                  <a:pt x="3323310" y="2274861"/>
                  <a:pt x="3323179" y="2341532"/>
                  <a:pt x="3323050" y="2408204"/>
                </a:cubicBezTo>
                <a:cubicBezTo>
                  <a:pt x="3324870" y="2684846"/>
                  <a:pt x="3275701" y="2913220"/>
                  <a:pt x="2867566" y="2923608"/>
                </a:cubicBezTo>
                <a:cubicBezTo>
                  <a:pt x="2709779" y="2927624"/>
                  <a:pt x="2568109" y="2879706"/>
                  <a:pt x="2459149" y="2796201"/>
                </a:cubicBezTo>
                <a:cubicBezTo>
                  <a:pt x="2442532" y="2784279"/>
                  <a:pt x="2432008" y="2757193"/>
                  <a:pt x="2456152" y="2722626"/>
                </a:cubicBezTo>
                <a:lnTo>
                  <a:pt x="2518527" y="2629512"/>
                </a:lnTo>
                <a:cubicBezTo>
                  <a:pt x="2534396" y="2609394"/>
                  <a:pt x="2556801" y="2596069"/>
                  <a:pt x="2595315" y="2617844"/>
                </a:cubicBezTo>
                <a:cubicBezTo>
                  <a:pt x="2682948" y="2664260"/>
                  <a:pt x="2787927" y="2709536"/>
                  <a:pt x="2861873" y="2689975"/>
                </a:cubicBezTo>
                <a:cubicBezTo>
                  <a:pt x="2935819" y="2670413"/>
                  <a:pt x="3040225" y="2641342"/>
                  <a:pt x="3038996" y="2500476"/>
                </a:cubicBezTo>
                <a:cubicBezTo>
                  <a:pt x="3039012" y="2477309"/>
                  <a:pt x="3039029" y="2454143"/>
                  <a:pt x="3039045" y="2430976"/>
                </a:cubicBezTo>
                <a:cubicBezTo>
                  <a:pt x="3014288" y="2462216"/>
                  <a:pt x="2447857" y="2617811"/>
                  <a:pt x="2409051" y="2011078"/>
                </a:cubicBezTo>
                <a:cubicBezTo>
                  <a:pt x="2409051" y="1719197"/>
                  <a:pt x="2616261" y="1488008"/>
                  <a:pt x="2953413" y="1495246"/>
                </a:cubicBezTo>
                <a:close/>
                <a:moveTo>
                  <a:pt x="1970387" y="1488509"/>
                </a:moveTo>
                <a:cubicBezTo>
                  <a:pt x="2148158" y="1495600"/>
                  <a:pt x="2294583" y="1651473"/>
                  <a:pt x="2291527" y="1840874"/>
                </a:cubicBezTo>
                <a:lnTo>
                  <a:pt x="2291527" y="2425309"/>
                </a:lnTo>
                <a:cubicBezTo>
                  <a:pt x="2291527" y="2450674"/>
                  <a:pt x="2270965" y="2471237"/>
                  <a:pt x="2245599" y="2471237"/>
                </a:cubicBezTo>
                <a:lnTo>
                  <a:pt x="2061889" y="2471237"/>
                </a:lnTo>
                <a:cubicBezTo>
                  <a:pt x="2036524" y="2471237"/>
                  <a:pt x="2015961" y="2450674"/>
                  <a:pt x="2015961" y="2425309"/>
                </a:cubicBezTo>
                <a:lnTo>
                  <a:pt x="2015961" y="1853708"/>
                </a:lnTo>
                <a:cubicBezTo>
                  <a:pt x="1996130" y="1679564"/>
                  <a:pt x="1809419" y="1715630"/>
                  <a:pt x="1719637" y="1794240"/>
                </a:cubicBezTo>
                <a:lnTo>
                  <a:pt x="1719637" y="2425865"/>
                </a:lnTo>
                <a:cubicBezTo>
                  <a:pt x="1719637" y="2450923"/>
                  <a:pt x="1699323" y="2471238"/>
                  <a:pt x="1674264" y="2471238"/>
                </a:cubicBezTo>
                <a:lnTo>
                  <a:pt x="1492777" y="2471238"/>
                </a:lnTo>
                <a:cubicBezTo>
                  <a:pt x="1467719" y="2471238"/>
                  <a:pt x="1447404" y="2450923"/>
                  <a:pt x="1447404" y="2425865"/>
                </a:cubicBezTo>
                <a:lnTo>
                  <a:pt x="1447404" y="1563796"/>
                </a:lnTo>
                <a:cubicBezTo>
                  <a:pt x="1447404" y="1538737"/>
                  <a:pt x="1467719" y="1518422"/>
                  <a:pt x="1492777" y="1518422"/>
                </a:cubicBezTo>
                <a:lnTo>
                  <a:pt x="1674264" y="1518422"/>
                </a:lnTo>
                <a:cubicBezTo>
                  <a:pt x="1699323" y="1518422"/>
                  <a:pt x="1719637" y="1538737"/>
                  <a:pt x="1719637" y="1563796"/>
                </a:cubicBezTo>
                <a:lnTo>
                  <a:pt x="1719637" y="1581885"/>
                </a:lnTo>
                <a:cubicBezTo>
                  <a:pt x="1802301" y="1512803"/>
                  <a:pt x="1889582" y="1485286"/>
                  <a:pt x="1970387" y="1488509"/>
                </a:cubicBezTo>
                <a:close/>
                <a:moveTo>
                  <a:pt x="4570398" y="1486409"/>
                </a:moveTo>
                <a:cubicBezTo>
                  <a:pt x="4736901" y="1499747"/>
                  <a:pt x="4976513" y="1620728"/>
                  <a:pt x="4955392" y="2054807"/>
                </a:cubicBezTo>
                <a:lnTo>
                  <a:pt x="4951948" y="2080452"/>
                </a:lnTo>
                <a:lnTo>
                  <a:pt x="4331939" y="2080442"/>
                </a:lnTo>
                <a:cubicBezTo>
                  <a:pt x="4303559" y="2105334"/>
                  <a:pt x="4403222" y="2404182"/>
                  <a:pt x="4781674" y="2229803"/>
                </a:cubicBezTo>
                <a:cubicBezTo>
                  <a:pt x="4794768" y="2225624"/>
                  <a:pt x="4817172" y="2225209"/>
                  <a:pt x="4832799" y="2246809"/>
                </a:cubicBezTo>
                <a:lnTo>
                  <a:pt x="4893595" y="2352599"/>
                </a:lnTo>
                <a:cubicBezTo>
                  <a:pt x="4907286" y="2383048"/>
                  <a:pt x="4896034" y="2402542"/>
                  <a:pt x="4873271" y="2417950"/>
                </a:cubicBezTo>
                <a:cubicBezTo>
                  <a:pt x="4698465" y="2541150"/>
                  <a:pt x="4079771" y="2613734"/>
                  <a:pt x="4058072" y="2002529"/>
                </a:cubicBezTo>
                <a:cubicBezTo>
                  <a:pt x="4098160" y="1557603"/>
                  <a:pt x="4345859" y="1501799"/>
                  <a:pt x="4504489" y="1486685"/>
                </a:cubicBezTo>
                <a:cubicBezTo>
                  <a:pt x="4524318" y="1484795"/>
                  <a:pt x="4546612" y="1484504"/>
                  <a:pt x="4570398" y="1486409"/>
                </a:cubicBezTo>
                <a:close/>
                <a:moveTo>
                  <a:pt x="5104697" y="1231440"/>
                </a:moveTo>
                <a:lnTo>
                  <a:pt x="5286874" y="1231440"/>
                </a:lnTo>
                <a:cubicBezTo>
                  <a:pt x="5312028" y="1231440"/>
                  <a:pt x="5332420" y="1251832"/>
                  <a:pt x="5332420" y="1276986"/>
                </a:cubicBezTo>
                <a:lnTo>
                  <a:pt x="5332420" y="2425692"/>
                </a:lnTo>
                <a:cubicBezTo>
                  <a:pt x="5332420" y="2450846"/>
                  <a:pt x="5312028" y="2471238"/>
                  <a:pt x="5286874" y="2471238"/>
                </a:cubicBezTo>
                <a:lnTo>
                  <a:pt x="5104697" y="2471238"/>
                </a:lnTo>
                <a:cubicBezTo>
                  <a:pt x="5079543" y="2471238"/>
                  <a:pt x="5059151" y="2450846"/>
                  <a:pt x="5059151" y="2425692"/>
                </a:cubicBezTo>
                <a:lnTo>
                  <a:pt x="5059151" y="1276986"/>
                </a:lnTo>
                <a:cubicBezTo>
                  <a:pt x="5059151" y="1251832"/>
                  <a:pt x="5079543" y="1231440"/>
                  <a:pt x="5104697" y="1231440"/>
                </a:cubicBezTo>
                <a:close/>
                <a:moveTo>
                  <a:pt x="3704313" y="1210555"/>
                </a:moveTo>
                <a:cubicBezTo>
                  <a:pt x="3729828" y="1210555"/>
                  <a:pt x="3750514" y="1231348"/>
                  <a:pt x="3750514" y="1256997"/>
                </a:cubicBezTo>
                <a:lnTo>
                  <a:pt x="3750514" y="1504318"/>
                </a:lnTo>
                <a:lnTo>
                  <a:pt x="4017470" y="1504318"/>
                </a:lnTo>
                <a:cubicBezTo>
                  <a:pt x="4039712" y="1504318"/>
                  <a:pt x="4057742" y="1522443"/>
                  <a:pt x="4057742" y="1544800"/>
                </a:cubicBezTo>
                <a:lnTo>
                  <a:pt x="4057742" y="1706724"/>
                </a:lnTo>
                <a:cubicBezTo>
                  <a:pt x="4057742" y="1729081"/>
                  <a:pt x="4039712" y="1747206"/>
                  <a:pt x="4017470" y="1747206"/>
                </a:cubicBezTo>
                <a:lnTo>
                  <a:pt x="3750514" y="1747206"/>
                </a:lnTo>
                <a:lnTo>
                  <a:pt x="3750514" y="2159540"/>
                </a:lnTo>
                <a:cubicBezTo>
                  <a:pt x="3756496" y="2293574"/>
                  <a:pt x="3862453" y="2286486"/>
                  <a:pt x="3958902" y="2260860"/>
                </a:cubicBezTo>
                <a:cubicBezTo>
                  <a:pt x="3979441" y="2255402"/>
                  <a:pt x="3994423" y="2263790"/>
                  <a:pt x="4004982" y="2285180"/>
                </a:cubicBezTo>
                <a:lnTo>
                  <a:pt x="4043927" y="2387228"/>
                </a:lnTo>
                <a:cubicBezTo>
                  <a:pt x="4053966" y="2425771"/>
                  <a:pt x="4053714" y="2452594"/>
                  <a:pt x="4023870" y="2466184"/>
                </a:cubicBezTo>
                <a:cubicBezTo>
                  <a:pt x="3938734" y="2528238"/>
                  <a:pt x="3491477" y="2593104"/>
                  <a:pt x="3470247" y="2218316"/>
                </a:cubicBezTo>
                <a:lnTo>
                  <a:pt x="3473314" y="1256997"/>
                </a:lnTo>
                <a:cubicBezTo>
                  <a:pt x="3473314" y="1231348"/>
                  <a:pt x="3493999" y="1210555"/>
                  <a:pt x="3519515" y="1210555"/>
                </a:cubicBezTo>
                <a:close/>
                <a:moveTo>
                  <a:pt x="467251" y="1151197"/>
                </a:moveTo>
                <a:cubicBezTo>
                  <a:pt x="616488" y="1147152"/>
                  <a:pt x="758690" y="1189261"/>
                  <a:pt x="861745" y="1273374"/>
                </a:cubicBezTo>
                <a:cubicBezTo>
                  <a:pt x="877461" y="1285383"/>
                  <a:pt x="879206" y="1318823"/>
                  <a:pt x="856371" y="1353642"/>
                </a:cubicBezTo>
                <a:lnTo>
                  <a:pt x="785422" y="1450849"/>
                </a:lnTo>
                <a:cubicBezTo>
                  <a:pt x="770413" y="1471113"/>
                  <a:pt x="733664" y="1471001"/>
                  <a:pt x="717064" y="1460039"/>
                </a:cubicBezTo>
                <a:cubicBezTo>
                  <a:pt x="661156" y="1423123"/>
                  <a:pt x="373330" y="1297112"/>
                  <a:pt x="309712" y="1503612"/>
                </a:cubicBezTo>
                <a:cubicBezTo>
                  <a:pt x="293057" y="1579471"/>
                  <a:pt x="386098" y="1612047"/>
                  <a:pt x="516378" y="1670990"/>
                </a:cubicBezTo>
                <a:cubicBezTo>
                  <a:pt x="655553" y="1733958"/>
                  <a:pt x="921610" y="1813174"/>
                  <a:pt x="898846" y="2127329"/>
                </a:cubicBezTo>
                <a:cubicBezTo>
                  <a:pt x="874755" y="2429366"/>
                  <a:pt x="601749" y="2513703"/>
                  <a:pt x="428269" y="2513133"/>
                </a:cubicBezTo>
                <a:cubicBezTo>
                  <a:pt x="241494" y="2512519"/>
                  <a:pt x="105212" y="2453916"/>
                  <a:pt x="20094" y="2386941"/>
                </a:cubicBezTo>
                <a:cubicBezTo>
                  <a:pt x="3356" y="2374931"/>
                  <a:pt x="-11529" y="2340151"/>
                  <a:pt x="12790" y="2305332"/>
                </a:cubicBezTo>
                <a:lnTo>
                  <a:pt x="85011" y="2197025"/>
                </a:lnTo>
                <a:cubicBezTo>
                  <a:pt x="100996" y="2176761"/>
                  <a:pt x="117335" y="2163965"/>
                  <a:pt x="142532" y="2177573"/>
                </a:cubicBezTo>
                <a:cubicBezTo>
                  <a:pt x="203444" y="2210469"/>
                  <a:pt x="343070" y="2269505"/>
                  <a:pt x="419958" y="2262819"/>
                </a:cubicBezTo>
                <a:cubicBezTo>
                  <a:pt x="496847" y="2256134"/>
                  <a:pt x="587599" y="2238197"/>
                  <a:pt x="603863" y="2137461"/>
                </a:cubicBezTo>
                <a:cubicBezTo>
                  <a:pt x="635643" y="1993214"/>
                  <a:pt x="368579" y="1937435"/>
                  <a:pt x="223430" y="1856998"/>
                </a:cubicBezTo>
                <a:cubicBezTo>
                  <a:pt x="-86748" y="1685107"/>
                  <a:pt x="-60428" y="1181523"/>
                  <a:pt x="467251" y="1151197"/>
                </a:cubicBezTo>
                <a:close/>
                <a:moveTo>
                  <a:pt x="1143102" y="795955"/>
                </a:moveTo>
                <a:cubicBezTo>
                  <a:pt x="1240438" y="795955"/>
                  <a:pt x="1319345" y="874862"/>
                  <a:pt x="1319345" y="972198"/>
                </a:cubicBezTo>
                <a:cubicBezTo>
                  <a:pt x="1319345" y="1069534"/>
                  <a:pt x="1240438" y="1148441"/>
                  <a:pt x="1143102" y="1148441"/>
                </a:cubicBezTo>
                <a:cubicBezTo>
                  <a:pt x="1045766" y="1148441"/>
                  <a:pt x="966859" y="1069534"/>
                  <a:pt x="966859" y="972198"/>
                </a:cubicBezTo>
                <a:cubicBezTo>
                  <a:pt x="966859" y="874862"/>
                  <a:pt x="1045766" y="795955"/>
                  <a:pt x="1143102" y="795955"/>
                </a:cubicBezTo>
                <a:close/>
                <a:moveTo>
                  <a:pt x="4453304" y="438510"/>
                </a:moveTo>
                <a:cubicBezTo>
                  <a:pt x="4664437" y="438510"/>
                  <a:pt x="4835594" y="609667"/>
                  <a:pt x="4835594" y="820800"/>
                </a:cubicBezTo>
                <a:cubicBezTo>
                  <a:pt x="4835594" y="1031933"/>
                  <a:pt x="4664437" y="1203090"/>
                  <a:pt x="4453304" y="1203090"/>
                </a:cubicBezTo>
                <a:cubicBezTo>
                  <a:pt x="4242171" y="1203090"/>
                  <a:pt x="4071014" y="1031933"/>
                  <a:pt x="4071014" y="820800"/>
                </a:cubicBezTo>
                <a:cubicBezTo>
                  <a:pt x="4071014" y="609667"/>
                  <a:pt x="4242171" y="438510"/>
                  <a:pt x="4453304" y="438510"/>
                </a:cubicBezTo>
                <a:close/>
                <a:moveTo>
                  <a:pt x="1890951" y="247157"/>
                </a:moveTo>
                <a:cubicBezTo>
                  <a:pt x="2015023" y="247157"/>
                  <a:pt x="2115603" y="347737"/>
                  <a:pt x="2115603" y="471809"/>
                </a:cubicBezTo>
                <a:cubicBezTo>
                  <a:pt x="2115603" y="595881"/>
                  <a:pt x="2015023" y="696461"/>
                  <a:pt x="1890951" y="696461"/>
                </a:cubicBezTo>
                <a:cubicBezTo>
                  <a:pt x="1766879" y="696461"/>
                  <a:pt x="1666299" y="595881"/>
                  <a:pt x="1666299" y="471809"/>
                </a:cubicBezTo>
                <a:cubicBezTo>
                  <a:pt x="1666299" y="347737"/>
                  <a:pt x="1766879" y="247157"/>
                  <a:pt x="1890951" y="247157"/>
                </a:cubicBezTo>
                <a:close/>
                <a:moveTo>
                  <a:pt x="3622439" y="57642"/>
                </a:moveTo>
                <a:cubicBezTo>
                  <a:pt x="3808520" y="57642"/>
                  <a:pt x="3959369" y="208491"/>
                  <a:pt x="3959369" y="394572"/>
                </a:cubicBezTo>
                <a:cubicBezTo>
                  <a:pt x="3959369" y="580653"/>
                  <a:pt x="3808520" y="731502"/>
                  <a:pt x="3622439" y="731502"/>
                </a:cubicBezTo>
                <a:cubicBezTo>
                  <a:pt x="3436358" y="731502"/>
                  <a:pt x="3285509" y="580653"/>
                  <a:pt x="3285509" y="394572"/>
                </a:cubicBezTo>
                <a:cubicBezTo>
                  <a:pt x="3285509" y="208491"/>
                  <a:pt x="3436358" y="57642"/>
                  <a:pt x="3622439" y="57642"/>
                </a:cubicBezTo>
                <a:close/>
                <a:moveTo>
                  <a:pt x="2780198" y="0"/>
                </a:moveTo>
                <a:cubicBezTo>
                  <a:pt x="2932265" y="0"/>
                  <a:pt x="3055539" y="123274"/>
                  <a:pt x="3055539" y="275341"/>
                </a:cubicBezTo>
                <a:cubicBezTo>
                  <a:pt x="3055539" y="427408"/>
                  <a:pt x="2932265" y="550682"/>
                  <a:pt x="2780198" y="550682"/>
                </a:cubicBezTo>
                <a:cubicBezTo>
                  <a:pt x="2628131" y="550682"/>
                  <a:pt x="2504857" y="427408"/>
                  <a:pt x="2504857" y="275341"/>
                </a:cubicBezTo>
                <a:cubicBezTo>
                  <a:pt x="2504857" y="123274"/>
                  <a:pt x="2628131" y="0"/>
                  <a:pt x="27801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7884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 Arch">
    <p:spTree>
      <p:nvGrpSpPr>
        <p:cNvPr id="1" name=""/>
        <p:cNvGrpSpPr/>
        <p:nvPr/>
      </p:nvGrpSpPr>
      <p:grpSpPr>
        <a:xfrm>
          <a:off x="0" y="0"/>
          <a:ext cx="0" cy="0"/>
          <a:chOff x="0" y="0"/>
          <a:chExt cx="0" cy="0"/>
        </a:xfrm>
      </p:grpSpPr>
      <p:sp>
        <p:nvSpPr>
          <p:cNvPr id="22" name="Picture Placeholder 22"/>
          <p:cNvSpPr>
            <a:spLocks noGrp="1"/>
          </p:cNvSpPr>
          <p:nvPr>
            <p:ph type="pic" sz="quarter" idx="15"/>
          </p:nvPr>
        </p:nvSpPr>
        <p:spPr>
          <a:xfrm>
            <a:off x="1172747" y="2245"/>
            <a:ext cx="11012326" cy="5969437"/>
          </a:xfrm>
          <a:custGeom>
            <a:avLst/>
            <a:gdLst>
              <a:gd name="connsiteX0" fmla="*/ 0 w 11012326"/>
              <a:gd name="connsiteY0" fmla="*/ 0 h 5969437"/>
              <a:gd name="connsiteX1" fmla="*/ 11012326 w 11012326"/>
              <a:gd name="connsiteY1" fmla="*/ 0 h 5969437"/>
              <a:gd name="connsiteX2" fmla="*/ 11012326 w 11012326"/>
              <a:gd name="connsiteY2" fmla="*/ 5558360 h 5969437"/>
              <a:gd name="connsiteX3" fmla="*/ 10969354 w 11012326"/>
              <a:gd name="connsiteY3" fmla="*/ 5572901 h 5969437"/>
              <a:gd name="connsiteX4" fmla="*/ 8346510 w 11012326"/>
              <a:gd name="connsiteY4" fmla="*/ 5969437 h 5969437"/>
              <a:gd name="connsiteX5" fmla="*/ 61565 w 11012326"/>
              <a:gd name="connsiteY5" fmla="*/ 181950 h 59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2326" h="5969437">
                <a:moveTo>
                  <a:pt x="0" y="0"/>
                </a:moveTo>
                <a:lnTo>
                  <a:pt x="11012326" y="0"/>
                </a:lnTo>
                <a:lnTo>
                  <a:pt x="11012326" y="5558360"/>
                </a:lnTo>
                <a:lnTo>
                  <a:pt x="10969354" y="5572901"/>
                </a:lnTo>
                <a:cubicBezTo>
                  <a:pt x="10140798" y="5830608"/>
                  <a:pt x="9259866" y="5969437"/>
                  <a:pt x="8346510" y="5969437"/>
                </a:cubicBezTo>
                <a:cubicBezTo>
                  <a:pt x="4540859" y="5969437"/>
                  <a:pt x="1298145" y="3559210"/>
                  <a:pt x="61565" y="181950"/>
                </a:cubicBezTo>
                <a:close/>
              </a:path>
            </a:pathLst>
          </a:custGeom>
        </p:spPr>
        <p:txBody>
          <a:bodyPr wrap="square">
            <a:noAutofit/>
          </a:bodyPr>
          <a:lstStyle/>
          <a:p>
            <a:endParaRPr lang="en-US"/>
          </a:p>
        </p:txBody>
      </p:sp>
      <p:sp>
        <p:nvSpPr>
          <p:cNvPr id="23" name="Freeform 22"/>
          <p:cNvSpPr/>
          <p:nvPr userDrawn="1"/>
        </p:nvSpPr>
        <p:spPr>
          <a:xfrm>
            <a:off x="-9100"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24"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25"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26" name="Group 25"/>
          <p:cNvGrpSpPr/>
          <p:nvPr userDrawn="1"/>
        </p:nvGrpSpPr>
        <p:grpSpPr>
          <a:xfrm>
            <a:off x="11010901" y="6240235"/>
            <a:ext cx="887640" cy="465533"/>
            <a:chOff x="3203331" y="1985147"/>
            <a:chExt cx="5574939" cy="2923841"/>
          </a:xfrm>
          <a:solidFill>
            <a:schemeClr val="bg1"/>
          </a:solidFill>
        </p:grpSpPr>
        <p:sp>
          <p:nvSpPr>
            <p:cNvPr id="27" name="Freeform 2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8" name="Group 27"/>
            <p:cNvGrpSpPr/>
            <p:nvPr userDrawn="1"/>
          </p:nvGrpSpPr>
          <p:grpSpPr>
            <a:xfrm>
              <a:off x="3203331" y="3201539"/>
              <a:ext cx="5574939" cy="1707449"/>
              <a:chOff x="3203331" y="3201539"/>
              <a:chExt cx="5574939" cy="1707449"/>
            </a:xfrm>
            <a:grpFill/>
          </p:grpSpPr>
          <p:sp>
            <p:nvSpPr>
              <p:cNvPr id="29" name="Rounded Rectangle 28"/>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ounded Rectangle 29"/>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reeform 3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Freeform 3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Freeform 3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4" name="Freeform 3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5" name="Freeform 3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40184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lide Divider - Plain">
    <p:spTree>
      <p:nvGrpSpPr>
        <p:cNvPr id="1" name=""/>
        <p:cNvGrpSpPr/>
        <p:nvPr/>
      </p:nvGrpSpPr>
      <p:grpSpPr>
        <a:xfrm>
          <a:off x="0" y="0"/>
          <a:ext cx="0" cy="0"/>
          <a:chOff x="0" y="0"/>
          <a:chExt cx="0" cy="0"/>
        </a:xfrm>
      </p:grpSpPr>
      <p:pic>
        <p:nvPicPr>
          <p:cNvPr id="19"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V="1">
            <a:off x="1" y="-4"/>
            <a:ext cx="7294180" cy="33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3"/>
          <p:cNvSpPr>
            <a:spLocks noGrp="1"/>
          </p:cNvSpPr>
          <p:nvPr>
            <p:ph type="title" hasCustomPrompt="1"/>
          </p:nvPr>
        </p:nvSpPr>
        <p:spPr>
          <a:xfrm>
            <a:off x="657889" y="53020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21" name="Text Placeholder 20"/>
          <p:cNvSpPr>
            <a:spLocks noGrp="1"/>
          </p:cNvSpPr>
          <p:nvPr>
            <p:ph type="body" sz="quarter" idx="13" hasCustomPrompt="1"/>
          </p:nvPr>
        </p:nvSpPr>
        <p:spPr>
          <a:xfrm>
            <a:off x="713319" y="175063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5" name="Group 4"/>
          <p:cNvGrpSpPr/>
          <p:nvPr userDrawn="1"/>
        </p:nvGrpSpPr>
        <p:grpSpPr>
          <a:xfrm>
            <a:off x="11010901" y="6240235"/>
            <a:ext cx="887640" cy="465533"/>
            <a:chOff x="3203331" y="1985147"/>
            <a:chExt cx="5574939" cy="2923841"/>
          </a:xfrm>
        </p:grpSpPr>
        <p:sp>
          <p:nvSpPr>
            <p:cNvPr id="6" name="Freeform 5"/>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userDrawn="1"/>
          </p:nvGrpSpPr>
          <p:grpSpPr>
            <a:xfrm>
              <a:off x="3203331" y="3201539"/>
              <a:ext cx="5574939" cy="1707449"/>
              <a:chOff x="3203331" y="3201539"/>
              <a:chExt cx="5574939" cy="1707449"/>
            </a:xfrm>
          </p:grpSpPr>
          <p:sp>
            <p:nvSpPr>
              <p:cNvPr id="8" name="Rounded Rectangle 7"/>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reeform 9"/>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Freeform 12"/>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1024552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lide Divider - Plain">
    <p:spTree>
      <p:nvGrpSpPr>
        <p:cNvPr id="1" name=""/>
        <p:cNvGrpSpPr/>
        <p:nvPr/>
      </p:nvGrpSpPr>
      <p:grpSpPr>
        <a:xfrm>
          <a:off x="0" y="0"/>
          <a:ext cx="0" cy="0"/>
          <a:chOff x="0" y="0"/>
          <a:chExt cx="0" cy="0"/>
        </a:xfrm>
      </p:grpSpPr>
      <p:pic>
        <p:nvPicPr>
          <p:cNvPr id="10" name="Picture 9" descr="3.pn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902200" y="-18922"/>
            <a:ext cx="7289800" cy="3367973"/>
          </a:xfrm>
          <a:prstGeom prst="rect">
            <a:avLst/>
          </a:prstGeom>
        </p:spPr>
      </p:pic>
      <p:sp>
        <p:nvSpPr>
          <p:cNvPr id="9" name="Title 13"/>
          <p:cNvSpPr>
            <a:spLocks noGrp="1"/>
          </p:cNvSpPr>
          <p:nvPr>
            <p:ph type="title" hasCustomPrompt="1"/>
          </p:nvPr>
        </p:nvSpPr>
        <p:spPr>
          <a:xfrm>
            <a:off x="7134889" y="39685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11" name="Text Placeholder 20"/>
          <p:cNvSpPr>
            <a:spLocks noGrp="1"/>
          </p:cNvSpPr>
          <p:nvPr>
            <p:ph type="body" sz="quarter" idx="13" hasCustomPrompt="1"/>
          </p:nvPr>
        </p:nvSpPr>
        <p:spPr>
          <a:xfrm>
            <a:off x="7190319" y="1617283"/>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8" name="Group 17"/>
          <p:cNvGrpSpPr/>
          <p:nvPr userDrawn="1"/>
        </p:nvGrpSpPr>
        <p:grpSpPr>
          <a:xfrm>
            <a:off x="11010901" y="6240235"/>
            <a:ext cx="887640" cy="465533"/>
            <a:chOff x="3203331" y="1985147"/>
            <a:chExt cx="5574939" cy="2923841"/>
          </a:xfrm>
        </p:grpSpPr>
        <p:sp>
          <p:nvSpPr>
            <p:cNvPr id="19" name="Freeform 18"/>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p:cNvGrpSpPr/>
            <p:nvPr userDrawn="1"/>
          </p:nvGrpSpPr>
          <p:grpSpPr>
            <a:xfrm>
              <a:off x="3203331" y="3201539"/>
              <a:ext cx="5574939" cy="1707449"/>
              <a:chOff x="3203331" y="3201539"/>
              <a:chExt cx="5574939" cy="1707449"/>
            </a:xfrm>
          </p:grpSpPr>
          <p:sp>
            <p:nvSpPr>
              <p:cNvPr id="21" name="Rounded Rectangle 20"/>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ounded Rectangle 21"/>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reeform 22"/>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reeform 23"/>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Freeform 25"/>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Freeform 26"/>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071370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0233" y="-1"/>
            <a:ext cx="11171767" cy="68580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3756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010901" y="6240235"/>
            <a:ext cx="887640" cy="465533"/>
            <a:chOff x="3203331" y="1985147"/>
            <a:chExt cx="5574939" cy="2923841"/>
          </a:xfrm>
        </p:grpSpPr>
        <p:sp>
          <p:nvSpPr>
            <p:cNvPr id="7" name="Freeform 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p:cNvGrpSpPr/>
            <p:nvPr userDrawn="1"/>
          </p:nvGrpSpPr>
          <p:grpSpPr>
            <a:xfrm>
              <a:off x="3203331" y="3201539"/>
              <a:ext cx="5574939" cy="1707449"/>
              <a:chOff x="3203331" y="3201539"/>
              <a:chExt cx="5574939" cy="1707449"/>
            </a:xfrm>
          </p:grpSpPr>
          <p:sp>
            <p:nvSpPr>
              <p:cNvPr id="9" name="Rounded Rectangle 8"/>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Freeform 1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6"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17"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7562041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bwMode="auto">
          <a:xfrm>
            <a:off x="332510" y="1"/>
            <a:ext cx="11295383" cy="127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latin typeface="Arial" panose="020B0604020202020204" pitchFamily="34" charset="0"/>
                <a:cs typeface="Arial" panose="020B0604020202020204" pitchFamily="34" charset="0"/>
              </a:defRPr>
            </a:lvl1pPr>
          </a:lstStyle>
          <a:p>
            <a:pPr lvl="0"/>
            <a:r>
              <a:rPr lang="en-US" dirty="0"/>
              <a:t>Key title here</a:t>
            </a:r>
            <a:endParaRPr lang="en-SG" dirty="0"/>
          </a:p>
        </p:txBody>
      </p:sp>
      <p:sp>
        <p:nvSpPr>
          <p:cNvPr id="11" name="Text Placeholder 2"/>
          <p:cNvSpPr>
            <a:spLocks noGrp="1"/>
          </p:cNvSpPr>
          <p:nvPr>
            <p:ph type="body" sz="quarter" idx="10" hasCustomPrompt="1"/>
          </p:nvPr>
        </p:nvSpPr>
        <p:spPr>
          <a:xfrm>
            <a:off x="332511" y="1558925"/>
            <a:ext cx="11199848" cy="4391499"/>
          </a:xfrm>
          <a:prstGeom prst="rect">
            <a:avLst/>
          </a:prstGeom>
        </p:spPr>
        <p:txBody>
          <a:bodyPr/>
          <a:lstStyle>
            <a:lvl1pPr>
              <a:defRPr/>
            </a:lvl1pPr>
          </a:lstStyle>
          <a:p>
            <a:pPr lvl="0"/>
            <a:r>
              <a:rPr lang="en-US" dirty="0"/>
              <a:t>Key text here</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Tree>
    <p:extLst>
      <p:ext uri="{BB962C8B-B14F-4D97-AF65-F5344CB8AC3E}">
        <p14:creationId xmlns:p14="http://schemas.microsoft.com/office/powerpoint/2010/main" val="2568099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Rectangle 3"/>
          <p:cNvSpPr/>
          <p:nvPr userDrawn="1"/>
        </p:nvSpPr>
        <p:spPr>
          <a:xfrm>
            <a:off x="239184" y="6151602"/>
            <a:ext cx="10345689"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8697" y="2784250"/>
            <a:ext cx="6748552" cy="830591"/>
          </a:xfrm>
          <a:prstGeom prst="rect">
            <a:avLst/>
          </a:prstGeom>
        </p:spPr>
      </p:pic>
      <p:sp>
        <p:nvSpPr>
          <p:cNvPr id="6" name="Rectangle 5"/>
          <p:cNvSpPr/>
          <p:nvPr userDrawn="1"/>
        </p:nvSpPr>
        <p:spPr>
          <a:xfrm>
            <a:off x="0" y="6099859"/>
            <a:ext cx="12192000" cy="75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39184" y="6336268"/>
            <a:ext cx="11844786"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spTree>
    <p:extLst>
      <p:ext uri="{BB962C8B-B14F-4D97-AF65-F5344CB8AC3E}">
        <p14:creationId xmlns:p14="http://schemas.microsoft.com/office/powerpoint/2010/main" val="96948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8735" y="-1"/>
            <a:ext cx="11183266" cy="68707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7469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17600" y="0"/>
            <a:ext cx="11074400" cy="6856058"/>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1" name="Picture 3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2646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527" y="0"/>
            <a:ext cx="11086545"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3820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497" y="1544"/>
            <a:ext cx="11302503" cy="6856456"/>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16280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3" name="Group 2"/>
          <p:cNvGrpSpPr/>
          <p:nvPr userDrawn="1"/>
        </p:nvGrpSpPr>
        <p:grpSpPr>
          <a:xfrm>
            <a:off x="10981336" y="282406"/>
            <a:ext cx="936459" cy="322975"/>
            <a:chOff x="4305449" y="-79513"/>
            <a:chExt cx="3035217" cy="1046814"/>
          </a:xfrm>
        </p:grpSpPr>
        <p:grpSp>
          <p:nvGrpSpPr>
            <p:cNvPr id="4" name="Group 3"/>
            <p:cNvGrpSpPr/>
            <p:nvPr userDrawn="1"/>
          </p:nvGrpSpPr>
          <p:grpSpPr>
            <a:xfrm>
              <a:off x="4305449" y="-79513"/>
              <a:ext cx="3035217" cy="800931"/>
              <a:chOff x="4305449" y="-79513"/>
              <a:chExt cx="3035217" cy="800931"/>
            </a:xfrm>
            <a:solidFill>
              <a:srgbClr val="006772"/>
            </a:solidFill>
          </p:grpSpPr>
          <p:grpSp>
            <p:nvGrpSpPr>
              <p:cNvPr id="20" name="Group 19"/>
              <p:cNvGrpSpPr/>
              <p:nvPr userDrawn="1"/>
            </p:nvGrpSpPr>
            <p:grpSpPr>
              <a:xfrm>
                <a:off x="4305449" y="-79513"/>
                <a:ext cx="3035217" cy="800931"/>
                <a:chOff x="17228" y="-4174521"/>
                <a:chExt cx="12103952" cy="3193981"/>
              </a:xfrm>
              <a:grpFill/>
            </p:grpSpPr>
            <p:sp>
              <p:nvSpPr>
                <p:cNvPr id="22" name="Freeform 21"/>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23" name="Freeform 22"/>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21" name="Freeform 20"/>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5" name="Group 4"/>
            <p:cNvGrpSpPr/>
            <p:nvPr userDrawn="1"/>
          </p:nvGrpSpPr>
          <p:grpSpPr>
            <a:xfrm>
              <a:off x="5297353" y="756957"/>
              <a:ext cx="2032994" cy="210344"/>
              <a:chOff x="3972780" y="-838818"/>
              <a:chExt cx="8107257" cy="838818"/>
            </a:xfrm>
            <a:solidFill>
              <a:srgbClr val="868686"/>
            </a:solidFill>
          </p:grpSpPr>
          <p:sp>
            <p:nvSpPr>
              <p:cNvPr id="6" name="Freeform 5"/>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7" name="Freeform 6"/>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8" name="Freeform 7"/>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0" name="Freeform 9"/>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1" name="Freeform 10"/>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2" name="Freeform 11"/>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3" name="Freeform 12"/>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4" name="Freeform 13"/>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Freeform 14"/>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Freeform 15"/>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7" name="Freeform 16"/>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8" name="Freeform 17"/>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9" name="Freeform 18"/>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spTree>
    <p:extLst>
      <p:ext uri="{BB962C8B-B14F-4D97-AF65-F5344CB8AC3E}">
        <p14:creationId xmlns:p14="http://schemas.microsoft.com/office/powerpoint/2010/main" val="1971295632"/>
      </p:ext>
    </p:extLst>
  </p:cSld>
  <p:clrMap bg1="lt1" tx1="dk1" bg2="lt2" tx2="dk2" accent1="accent1" accent2="accent2" accent3="accent3" accent4="accent4" accent5="accent5" accent6="accent6" hlink="hlink" folHlink="folHlink"/>
  <p:sldLayoutIdLst>
    <p:sldLayoutId id="2147483916" r:id="rId1"/>
    <p:sldLayoutId id="2147483919" r:id="rId2"/>
    <p:sldLayoutId id="2147483917" r:id="rId3"/>
    <p:sldLayoutId id="2147483922" r:id="rId4"/>
    <p:sldLayoutId id="2147483918" r:id="rId5"/>
    <p:sldLayoutId id="2147483926" r:id="rId6"/>
    <p:sldLayoutId id="2147483920" r:id="rId7"/>
    <p:sldLayoutId id="2147483925" r:id="rId8"/>
    <p:sldLayoutId id="2147483684" r:id="rId9"/>
    <p:sldLayoutId id="2147483711" r:id="rId10"/>
    <p:sldLayoutId id="2147483703" r:id="rId11"/>
    <p:sldLayoutId id="2147483669" r:id="rId12"/>
    <p:sldLayoutId id="2147483820" r:id="rId13"/>
    <p:sldLayoutId id="2147483819" r:id="rId14"/>
    <p:sldLayoutId id="2147483835" r:id="rId15"/>
    <p:sldLayoutId id="2147483836" r:id="rId16"/>
    <p:sldLayoutId id="2147483837" r:id="rId17"/>
    <p:sldLayoutId id="2147483838" r:id="rId18"/>
    <p:sldLayoutId id="2147483831" r:id="rId19"/>
    <p:sldLayoutId id="2147483829" r:id="rId20"/>
    <p:sldLayoutId id="2147483927" r:id="rId21"/>
    <p:sldLayoutId id="2147483928" r:id="rId22"/>
    <p:sldLayoutId id="214748392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4" name="Group 3"/>
          <p:cNvGrpSpPr/>
          <p:nvPr userDrawn="1"/>
        </p:nvGrpSpPr>
        <p:grpSpPr>
          <a:xfrm>
            <a:off x="10981336" y="282406"/>
            <a:ext cx="936459" cy="322975"/>
            <a:chOff x="4305449" y="-79513"/>
            <a:chExt cx="3035217" cy="1046814"/>
          </a:xfrm>
          <a:solidFill>
            <a:srgbClr val="FFFFFF"/>
          </a:solidFill>
        </p:grpSpPr>
        <p:grpSp>
          <p:nvGrpSpPr>
            <p:cNvPr id="5" name="Group 4"/>
            <p:cNvGrpSpPr/>
            <p:nvPr userDrawn="1"/>
          </p:nvGrpSpPr>
          <p:grpSpPr>
            <a:xfrm>
              <a:off x="4305449" y="-79513"/>
              <a:ext cx="3035217" cy="800931"/>
              <a:chOff x="4305449" y="-79513"/>
              <a:chExt cx="3035217" cy="800931"/>
            </a:xfrm>
            <a:grpFill/>
          </p:grpSpPr>
          <p:grpSp>
            <p:nvGrpSpPr>
              <p:cNvPr id="21" name="Group 20"/>
              <p:cNvGrpSpPr/>
              <p:nvPr userDrawn="1"/>
            </p:nvGrpSpPr>
            <p:grpSpPr>
              <a:xfrm>
                <a:off x="4305449" y="-79513"/>
                <a:ext cx="3035217" cy="800931"/>
                <a:chOff x="17228" y="-4174521"/>
                <a:chExt cx="12103952" cy="3193981"/>
              </a:xfrm>
              <a:grpFill/>
            </p:grpSpPr>
            <p:sp>
              <p:nvSpPr>
                <p:cNvPr id="23" name="Freeform 22"/>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2" name="Freeform 21"/>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6" name="Group 5"/>
            <p:cNvGrpSpPr/>
            <p:nvPr userDrawn="1"/>
          </p:nvGrpSpPr>
          <p:grpSpPr>
            <a:xfrm>
              <a:off x="5297353" y="756957"/>
              <a:ext cx="2032994" cy="210344"/>
              <a:chOff x="3972780" y="-838818"/>
              <a:chExt cx="8107257" cy="838818"/>
            </a:xfrm>
            <a:grpFill/>
          </p:grpSpPr>
          <p:sp>
            <p:nvSpPr>
              <p:cNvPr id="7" name="Freeform 6"/>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Freeform 7"/>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Freeform 9"/>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Freeform 11"/>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766877145"/>
      </p:ext>
    </p:extLst>
  </p:cSld>
  <p:clrMap bg1="dk1" tx1="lt1" bg2="dk2" tx2="lt2" accent1="accent1" accent2="accent2" accent3="accent3" accent4="accent4" accent5="accent5" accent6="accent6" hlink="hlink" folHlink="folHlink"/>
  <p:sldLayoutIdLst>
    <p:sldLayoutId id="2147483865"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95031" y="6150962"/>
            <a:ext cx="1496969" cy="5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39" y="6461419"/>
            <a:ext cx="1431235" cy="261610"/>
          </a:xfrm>
          <a:prstGeom prst="rect">
            <a:avLst/>
          </a:prstGeom>
          <a:noFill/>
        </p:spPr>
        <p:txBody>
          <a:bodyPr wrap="square" rtlCol="0">
            <a:spAutoFit/>
          </a:bodyPr>
          <a:lstStyle/>
          <a:p>
            <a:pPr algn="ctr"/>
            <a:r>
              <a:rPr lang="en-US" sz="1050" b="0" dirty="0"/>
              <a:t>Confidential</a:t>
            </a:r>
          </a:p>
        </p:txBody>
      </p:sp>
    </p:spTree>
    <p:extLst>
      <p:ext uri="{BB962C8B-B14F-4D97-AF65-F5344CB8AC3E}">
        <p14:creationId xmlns:p14="http://schemas.microsoft.com/office/powerpoint/2010/main" val="116013895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5" r:id="rId3"/>
    <p:sldLayoutId id="2147483846" r:id="rId4"/>
    <p:sldLayoutId id="2147483847" r:id="rId5"/>
    <p:sldLayoutId id="2147483848" r:id="rId6"/>
    <p:sldLayoutId id="2147483858" r:id="rId7"/>
  </p:sldLayoutIdLst>
  <p:hf hdr="0" ftr="0" dt="0"/>
  <p:txStyles>
    <p:title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908.05557.pdf"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www.statworx.com/ch/blog/a-performance-benchmark-of-different-automl-frameworks/" TargetMode="External"/><Relationship Id="rId4" Type="http://schemas.openxmlformats.org/officeDocument/2006/relationships/hyperlink" Target="https://arxiv.org/pdf/1808.06492.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 Id="rId4" Type="http://schemas.openxmlformats.org/officeDocument/2006/relationships/hyperlink" Target="https://arxiv.org/pdf/1808.06492.pdf"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hbr.org/2019/10/the-risks-of-automl-and-how-to-avoid-them"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docs.h2o.ai/h2o/latest-stable/h2o-docs/automl.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28.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hyperlink" Target="https://github.com/h2oai/h2o-tutorials/raw/master/h2o-world-2017/automl/data/product_backorders.csv"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hyperlink" Target="http://docs.h2o.ai/h2o/latest-stable/h2o-docs/data-science/algo-params/max_runtime_secs.html"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32.png"/><Relationship Id="rId5" Type="http://schemas.openxmlformats.org/officeDocument/2006/relationships/image" Target="../media/image25.png"/><Relationship Id="rId4" Type="http://schemas.openxmlformats.org/officeDocument/2006/relationships/hyperlink" Target="http://docs.h2o.ai/h2o/latest-stable/h2o-docs/data-science/algo-params/max_model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comments" Target="../comments/comment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hyperlink" Target="http://docs.h2o.ai/h2o/latest-stable/h2o-docs/data-science/stacked-ensembles.html#introduction" TargetMode="External"/><Relationship Id="rId3" Type="http://schemas.openxmlformats.org/officeDocument/2006/relationships/image" Target="../media/image25.png"/><Relationship Id="rId7" Type="http://schemas.openxmlformats.org/officeDocument/2006/relationships/hyperlink" Target="https://medium.com/@gurucharan_33981/stacking-a-super-learning-technique-dbed06b1156d"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ww.commonlounge.com/discussion/1697ade39ac142988861daff4da7f27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1.xml"/><Relationship Id="rId5" Type="http://schemas.openxmlformats.org/officeDocument/2006/relationships/hyperlink" Target="https://github.com/SeanPLeary/shapley-values-h2o-example/blob/master/shap_h2o_automl_classification.ipynb" TargetMode="External"/><Relationship Id="rId4" Type="http://schemas.openxmlformats.org/officeDocument/2006/relationships/hyperlink" Target="https://sefiks.com/2019/10/10/interpretable-machine-learning-with-h2o-and-shap/"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1.xml"/><Relationship Id="rId4" Type="http://schemas.openxmlformats.org/officeDocument/2006/relationships/hyperlink" Target="https://github.com/EpistasisLab/tpo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hyperlink" Target="https://towardsdatascience.com/tpot-automated-machine-learning-in-python-4c063b3e5de9" TargetMode="Externa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5.png"/><Relationship Id="rId7" Type="http://schemas.openxmlformats.org/officeDocument/2006/relationships/diagramQuickStyle" Target="../diagrams/quickStyle1.xml"/><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8.png"/><Relationship Id="rId9" Type="http://schemas.microsoft.com/office/2007/relationships/diagramDrawing" Target="../diagrams/drawing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hyperlink" Target="http://epistasislab.github.io/tpot/installing/" TargetMode="External"/><Relationship Id="rId5" Type="http://schemas.openxmlformats.org/officeDocument/2006/relationships/image" Target="../media/image43.png"/><Relationship Id="rId4" Type="http://schemas.openxmlformats.org/officeDocument/2006/relationships/hyperlink" Target="https://github.com/EpistasisLab/tpot/issues/88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hyperlink" Target="http://scikit-learn.org/stable/developers/contributing.html#apis-of-scikit-learn-objec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1.xml"/><Relationship Id="rId5" Type="http://schemas.openxmlformats.org/officeDocument/2006/relationships/image" Target="../media/image18.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epistasislab.github.io/tpot/examples/" TargetMode="External"/><Relationship Id="rId2" Type="http://schemas.openxmlformats.org/officeDocument/2006/relationships/notesSlide" Target="../notesSlides/notesSlide32.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26.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8" Type="http://schemas.openxmlformats.org/officeDocument/2006/relationships/hyperlink" Target="https://www.kaggle.com/paradiselost/tutorial-automl-capabilities-of-h2o-library" TargetMode="External"/><Relationship Id="rId13" Type="http://schemas.openxmlformats.org/officeDocument/2006/relationships/image" Target="../media/image18.png"/><Relationship Id="rId3" Type="http://schemas.openxmlformats.org/officeDocument/2006/relationships/hyperlink" Target="https://blog.aimultiple.com/automl-case-studies/" TargetMode="External"/><Relationship Id="rId7" Type="http://schemas.openxmlformats.org/officeDocument/2006/relationships/hyperlink" Target="https://github.com/h2oai/h2o-tutorials/tree/master/h2o-world-2017/automl" TargetMode="External"/><Relationship Id="rId12" Type="http://schemas.openxmlformats.org/officeDocument/2006/relationships/hyperlink" Target="https://arxiv.org/pdf/1605.06394.pdf" TargetMode="External"/><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hyperlink" Target="https://medium.com/georgian-impact-blog/choosing-the-best-automl-framework-4f2a90cb1826" TargetMode="External"/><Relationship Id="rId11" Type="http://schemas.openxmlformats.org/officeDocument/2006/relationships/hyperlink" Target="https://ml.informatik.uni-freiburg.de/papers/15-AUTOML-AutoML.pdf" TargetMode="External"/><Relationship Id="rId5" Type="http://schemas.openxmlformats.org/officeDocument/2006/relationships/hyperlink" Target="https://techrando.com/2019/10/21/automate-your-ml-model-tuning-and-selection-a-review-of-different-python-automl-packages/" TargetMode="External"/><Relationship Id="rId10" Type="http://schemas.openxmlformats.org/officeDocument/2006/relationships/hyperlink" Target="https://www.kdnuggets.com/2016/05/tpot-python-automating-data-science.html" TargetMode="External"/><Relationship Id="rId4" Type="http://schemas.openxmlformats.org/officeDocument/2006/relationships/hyperlink" Target="https://www.kdnuggets.com/2019/03/why-automl-wont-replace-data-scientists.html" TargetMode="External"/><Relationship Id="rId9" Type="http://schemas.openxmlformats.org/officeDocument/2006/relationships/hyperlink" Target="https://www.slideshare.net/0xdata/scalable-automatic-machine-learning-in-h2o-8913097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hyperlink" Target="https://blog.aimultiple.com/auto-ML-software/"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201" y="3314125"/>
            <a:ext cx="5817799" cy="1421356"/>
          </a:xfrm>
        </p:spPr>
        <p:txBody>
          <a:bodyPr/>
          <a:lstStyle/>
          <a:p>
            <a:r>
              <a:rPr lang="en-US" dirty="0"/>
              <a:t>Supervised Learning Part 1 – </a:t>
            </a:r>
            <a:r>
              <a:rPr lang="en" dirty="0"/>
              <a:t>Intro to Automatic Machine Learning</a:t>
            </a:r>
            <a:endParaRPr lang="en-US" dirty="0"/>
          </a:p>
        </p:txBody>
      </p:sp>
      <p:sp>
        <p:nvSpPr>
          <p:cNvPr id="3" name="Text Placeholder 2"/>
          <p:cNvSpPr>
            <a:spLocks noGrp="1"/>
          </p:cNvSpPr>
          <p:nvPr>
            <p:ph type="body" sz="quarter" idx="12"/>
          </p:nvPr>
        </p:nvSpPr>
        <p:spPr/>
        <p:txBody>
          <a:bodyPr/>
          <a:lstStyle/>
          <a:p>
            <a:r>
              <a:rPr lang="en-US" dirty="0"/>
              <a:t>Ranon (Advanced Analytics)</a:t>
            </a:r>
            <a:endParaRPr lang="en-US" b="1" dirty="0"/>
          </a:p>
          <a:p>
            <a:endParaRPr lang="en-US" dirty="0"/>
          </a:p>
        </p:txBody>
      </p:sp>
    </p:spTree>
    <p:extLst>
      <p:ext uri="{BB962C8B-B14F-4D97-AF65-F5344CB8AC3E}">
        <p14:creationId xmlns:p14="http://schemas.microsoft.com/office/powerpoint/2010/main" val="1931368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0438" y="402279"/>
            <a:ext cx="9829800" cy="1325563"/>
          </a:xfrm>
        </p:spPr>
        <p:txBody>
          <a:bodyPr/>
          <a:lstStyle/>
          <a:p>
            <a:r>
              <a:rPr lang="en-SG" sz="3200" dirty="0"/>
              <a:t>What are the available ML functionalities provided by the current platforms?</a:t>
            </a:r>
            <a:endParaRPr lang="en-US" sz="3200" dirty="0"/>
          </a:p>
        </p:txBody>
      </p:sp>
      <p:sp>
        <p:nvSpPr>
          <p:cNvPr id="9" name="Content Placeholder 5"/>
          <p:cNvSpPr txBox="1">
            <a:spLocks/>
          </p:cNvSpPr>
          <p:nvPr/>
        </p:nvSpPr>
        <p:spPr>
          <a:xfrm>
            <a:off x="5355338" y="2528928"/>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Rectangle 6">
            <a:extLst>
              <a:ext uri="{FF2B5EF4-FFF2-40B4-BE49-F238E27FC236}">
                <a16:creationId xmlns:a16="http://schemas.microsoft.com/office/drawing/2014/main" id="{83FFE278-B84A-4BD0-B867-9E509FCCF589}"/>
              </a:ext>
            </a:extLst>
          </p:cNvPr>
          <p:cNvSpPr/>
          <p:nvPr/>
        </p:nvSpPr>
        <p:spPr>
          <a:xfrm>
            <a:off x="493922" y="1873205"/>
            <a:ext cx="3241502" cy="1586019"/>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Data Preprocessing. Feature Engineering</a:t>
            </a:r>
          </a:p>
        </p:txBody>
      </p:sp>
      <p:sp>
        <p:nvSpPr>
          <p:cNvPr id="8" name="TextBox 29">
            <a:extLst>
              <a:ext uri="{FF2B5EF4-FFF2-40B4-BE49-F238E27FC236}">
                <a16:creationId xmlns:a16="http://schemas.microsoft.com/office/drawing/2014/main" id="{97F25350-5868-4731-A216-B6F0EA165915}"/>
              </a:ext>
            </a:extLst>
          </p:cNvPr>
          <p:cNvSpPr txBox="1"/>
          <p:nvPr/>
        </p:nvSpPr>
        <p:spPr>
          <a:xfrm>
            <a:off x="493923" y="3797432"/>
            <a:ext cx="3241502"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dirty="0"/>
              <a:t>The first task in an ML pipeline</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 Not handled very well by any </a:t>
            </a:r>
            <a:r>
              <a:rPr lang="en-SG" dirty="0" err="1"/>
              <a:t>AutoML</a:t>
            </a:r>
            <a:r>
              <a:rPr lang="en-SG" dirty="0"/>
              <a:t> tools and requires human intervention</a:t>
            </a:r>
            <a:endParaRPr lang="en-US" b="1" dirty="0"/>
          </a:p>
        </p:txBody>
      </p:sp>
      <p:cxnSp>
        <p:nvCxnSpPr>
          <p:cNvPr id="10" name="Straight Arrow Connector 9">
            <a:extLst>
              <a:ext uri="{FF2B5EF4-FFF2-40B4-BE49-F238E27FC236}">
                <a16:creationId xmlns:a16="http://schemas.microsoft.com/office/drawing/2014/main" id="{4F597030-5D31-46FA-AF70-60D41655C7A3}"/>
              </a:ext>
            </a:extLst>
          </p:cNvPr>
          <p:cNvCxnSpPr>
            <a:cxnSpLocks/>
            <a:stCxn id="7" idx="3"/>
            <a:endCxn id="12" idx="1"/>
          </p:cNvCxnSpPr>
          <p:nvPr/>
        </p:nvCxnSpPr>
        <p:spPr>
          <a:xfrm>
            <a:off x="3735424" y="2666215"/>
            <a:ext cx="757918" cy="1513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985E089-19FC-4317-9385-00C8CA5D92B3}"/>
              </a:ext>
            </a:extLst>
          </p:cNvPr>
          <p:cNvSpPr/>
          <p:nvPr/>
        </p:nvSpPr>
        <p:spPr>
          <a:xfrm>
            <a:off x="4493342" y="1873205"/>
            <a:ext cx="3222591" cy="1616289"/>
          </a:xfrm>
          <a:prstGeom prst="rect">
            <a:avLst/>
          </a:prstGeom>
          <a:solidFill>
            <a:srgbClr val="009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dirty="0"/>
              <a:t>Model Selection, Hyperparameter Tuning, Architecture Search</a:t>
            </a:r>
            <a:endParaRPr lang="en-US" dirty="0"/>
          </a:p>
        </p:txBody>
      </p:sp>
      <p:sp>
        <p:nvSpPr>
          <p:cNvPr id="14" name="Rectangle 13">
            <a:extLst>
              <a:ext uri="{FF2B5EF4-FFF2-40B4-BE49-F238E27FC236}">
                <a16:creationId xmlns:a16="http://schemas.microsoft.com/office/drawing/2014/main" id="{AE06AE57-ECCD-4FF8-A404-B3D97AE137D6}"/>
              </a:ext>
            </a:extLst>
          </p:cNvPr>
          <p:cNvSpPr/>
          <p:nvPr/>
        </p:nvSpPr>
        <p:spPr>
          <a:xfrm>
            <a:off x="8547525" y="1873205"/>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Model Interpretation and prediction analysis</a:t>
            </a:r>
          </a:p>
        </p:txBody>
      </p:sp>
      <p:sp>
        <p:nvSpPr>
          <p:cNvPr id="15" name="Rectangle 14">
            <a:extLst>
              <a:ext uri="{FF2B5EF4-FFF2-40B4-BE49-F238E27FC236}">
                <a16:creationId xmlns:a16="http://schemas.microsoft.com/office/drawing/2014/main" id="{FBD56ACD-AE9E-46CF-A3AA-95B0FD4ECE86}"/>
              </a:ext>
            </a:extLst>
          </p:cNvPr>
          <p:cNvSpPr/>
          <p:nvPr/>
        </p:nvSpPr>
        <p:spPr>
          <a:xfrm rot="10800000" flipV="1">
            <a:off x="8547525" y="3827702"/>
            <a:ext cx="3388836" cy="230832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Well supported by commercialized tools only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SG" dirty="0"/>
              <a:t>Provides detailed result representation through model dashboards, feature importance and different visualization methods </a:t>
            </a:r>
          </a:p>
        </p:txBody>
      </p:sp>
      <p:cxnSp>
        <p:nvCxnSpPr>
          <p:cNvPr id="16" name="Straight Arrow Connector 15">
            <a:extLst>
              <a:ext uri="{FF2B5EF4-FFF2-40B4-BE49-F238E27FC236}">
                <a16:creationId xmlns:a16="http://schemas.microsoft.com/office/drawing/2014/main" id="{5C161C4F-343C-4028-AF38-4B3345E0D9DA}"/>
              </a:ext>
            </a:extLst>
          </p:cNvPr>
          <p:cNvCxnSpPr>
            <a:cxnSpLocks/>
            <a:stCxn id="12" idx="3"/>
            <a:endCxn id="14" idx="1"/>
          </p:cNvCxnSpPr>
          <p:nvPr/>
        </p:nvCxnSpPr>
        <p:spPr>
          <a:xfrm>
            <a:off x="7715933" y="2681350"/>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9">
            <a:extLst>
              <a:ext uri="{FF2B5EF4-FFF2-40B4-BE49-F238E27FC236}">
                <a16:creationId xmlns:a16="http://schemas.microsoft.com/office/drawing/2014/main" id="{245683AC-383A-4FC0-9455-AE7462950F14}"/>
              </a:ext>
            </a:extLst>
          </p:cNvPr>
          <p:cNvSpPr txBox="1"/>
          <p:nvPr/>
        </p:nvSpPr>
        <p:spPr>
          <a:xfrm>
            <a:off x="4474431" y="3827702"/>
            <a:ext cx="3241502"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most well-covered aspect of the ML pipeline.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tools employ different algorithms to select the best models and tune their hyperparameters</a:t>
            </a:r>
          </a:p>
        </p:txBody>
      </p:sp>
    </p:spTree>
    <p:extLst>
      <p:ext uri="{BB962C8B-B14F-4D97-AF65-F5344CB8AC3E}">
        <p14:creationId xmlns:p14="http://schemas.microsoft.com/office/powerpoint/2010/main" val="232285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9938" y="211513"/>
            <a:ext cx="9829800" cy="1183805"/>
          </a:xfrm>
        </p:spPr>
        <p:txBody>
          <a:bodyPr/>
          <a:lstStyle/>
          <a:p>
            <a:r>
              <a:rPr lang="en-SG" sz="3200" dirty="0"/>
              <a:t>Comparison of functionalities for </a:t>
            </a:r>
            <a:r>
              <a:rPr lang="en-SG" sz="3200" dirty="0" err="1"/>
              <a:t>AutoML</a:t>
            </a:r>
            <a:r>
              <a:rPr lang="en-SG" sz="3200" dirty="0"/>
              <a:t> tools</a:t>
            </a:r>
            <a:endParaRPr lang="en-US" sz="3200" dirty="0"/>
          </a:p>
        </p:txBody>
      </p:sp>
      <p:pic>
        <p:nvPicPr>
          <p:cNvPr id="2" name="Picture 1">
            <a:extLst>
              <a:ext uri="{FF2B5EF4-FFF2-40B4-BE49-F238E27FC236}">
                <a16:creationId xmlns:a16="http://schemas.microsoft.com/office/drawing/2014/main" id="{EC71033D-F69A-44F1-90D1-A9F0811E7844}"/>
              </a:ext>
            </a:extLst>
          </p:cNvPr>
          <p:cNvPicPr>
            <a:picLocks noChangeAspect="1"/>
          </p:cNvPicPr>
          <p:nvPr/>
        </p:nvPicPr>
        <p:blipFill>
          <a:blip r:embed="rId3"/>
          <a:stretch>
            <a:fillRect/>
          </a:stretch>
        </p:blipFill>
        <p:spPr>
          <a:xfrm>
            <a:off x="0" y="723900"/>
            <a:ext cx="12103100" cy="6045200"/>
          </a:xfrm>
          <a:prstGeom prst="rect">
            <a:avLst/>
          </a:prstGeom>
        </p:spPr>
      </p:pic>
      <p:sp>
        <p:nvSpPr>
          <p:cNvPr id="3" name="Rectangle 2">
            <a:extLst>
              <a:ext uri="{FF2B5EF4-FFF2-40B4-BE49-F238E27FC236}">
                <a16:creationId xmlns:a16="http://schemas.microsoft.com/office/drawing/2014/main" id="{EFC66730-F406-45A7-B85B-D8961E34BD65}"/>
              </a:ext>
            </a:extLst>
          </p:cNvPr>
          <p:cNvSpPr/>
          <p:nvPr/>
        </p:nvSpPr>
        <p:spPr>
          <a:xfrm>
            <a:off x="3111500" y="758966"/>
            <a:ext cx="939800" cy="5966835"/>
          </a:xfrm>
          <a:custGeom>
            <a:avLst/>
            <a:gdLst>
              <a:gd name="connsiteX0" fmla="*/ 0 w 939800"/>
              <a:gd name="connsiteY0" fmla="*/ 0 h 5966835"/>
              <a:gd name="connsiteX1" fmla="*/ 479298 w 939800"/>
              <a:gd name="connsiteY1" fmla="*/ 0 h 5966835"/>
              <a:gd name="connsiteX2" fmla="*/ 939800 w 939800"/>
              <a:gd name="connsiteY2" fmla="*/ 0 h 5966835"/>
              <a:gd name="connsiteX3" fmla="*/ 939800 w 939800"/>
              <a:gd name="connsiteY3" fmla="*/ 782318 h 5966835"/>
              <a:gd name="connsiteX4" fmla="*/ 939800 w 939800"/>
              <a:gd name="connsiteY4" fmla="*/ 1564637 h 5966835"/>
              <a:gd name="connsiteX5" fmla="*/ 939800 w 939800"/>
              <a:gd name="connsiteY5" fmla="*/ 2227618 h 5966835"/>
              <a:gd name="connsiteX6" fmla="*/ 939800 w 939800"/>
              <a:gd name="connsiteY6" fmla="*/ 2711595 h 5966835"/>
              <a:gd name="connsiteX7" fmla="*/ 939800 w 939800"/>
              <a:gd name="connsiteY7" fmla="*/ 3314908 h 5966835"/>
              <a:gd name="connsiteX8" fmla="*/ 939800 w 939800"/>
              <a:gd name="connsiteY8" fmla="*/ 3918222 h 5966835"/>
              <a:gd name="connsiteX9" fmla="*/ 939800 w 939800"/>
              <a:gd name="connsiteY9" fmla="*/ 4461867 h 5966835"/>
              <a:gd name="connsiteX10" fmla="*/ 939800 w 939800"/>
              <a:gd name="connsiteY10" fmla="*/ 5124848 h 5966835"/>
              <a:gd name="connsiteX11" fmla="*/ 939800 w 939800"/>
              <a:gd name="connsiteY11" fmla="*/ 5966835 h 5966835"/>
              <a:gd name="connsiteX12" fmla="*/ 460502 w 939800"/>
              <a:gd name="connsiteY12" fmla="*/ 5966835 h 5966835"/>
              <a:gd name="connsiteX13" fmla="*/ 0 w 939800"/>
              <a:gd name="connsiteY13" fmla="*/ 5966835 h 5966835"/>
              <a:gd name="connsiteX14" fmla="*/ 0 w 939800"/>
              <a:gd name="connsiteY14" fmla="*/ 5244185 h 5966835"/>
              <a:gd name="connsiteX15" fmla="*/ 0 w 939800"/>
              <a:gd name="connsiteY15" fmla="*/ 4521535 h 5966835"/>
              <a:gd name="connsiteX16" fmla="*/ 0 w 939800"/>
              <a:gd name="connsiteY16" fmla="*/ 3977890 h 5966835"/>
              <a:gd name="connsiteX17" fmla="*/ 0 w 939800"/>
              <a:gd name="connsiteY17" fmla="*/ 3195572 h 5966835"/>
              <a:gd name="connsiteX18" fmla="*/ 0 w 939800"/>
              <a:gd name="connsiteY18" fmla="*/ 2711595 h 5966835"/>
              <a:gd name="connsiteX19" fmla="*/ 0 w 939800"/>
              <a:gd name="connsiteY19" fmla="*/ 1988945 h 5966835"/>
              <a:gd name="connsiteX20" fmla="*/ 0 w 939800"/>
              <a:gd name="connsiteY20" fmla="*/ 1206627 h 5966835"/>
              <a:gd name="connsiteX21" fmla="*/ 0 w 939800"/>
              <a:gd name="connsiteY21" fmla="*/ 722650 h 5966835"/>
              <a:gd name="connsiteX22" fmla="*/ 0 w 939800"/>
              <a:gd name="connsiteY22" fmla="*/ 0 h 596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9800" h="5966835" extrusionOk="0">
                <a:moveTo>
                  <a:pt x="0" y="0"/>
                </a:moveTo>
                <a:cubicBezTo>
                  <a:pt x="172363" y="11452"/>
                  <a:pt x="251876" y="21706"/>
                  <a:pt x="479298" y="0"/>
                </a:cubicBezTo>
                <a:cubicBezTo>
                  <a:pt x="706720" y="-21706"/>
                  <a:pt x="782175" y="-20206"/>
                  <a:pt x="939800" y="0"/>
                </a:cubicBezTo>
                <a:cubicBezTo>
                  <a:pt x="907650" y="284257"/>
                  <a:pt x="922254" y="422581"/>
                  <a:pt x="939800" y="782318"/>
                </a:cubicBezTo>
                <a:cubicBezTo>
                  <a:pt x="957346" y="1142055"/>
                  <a:pt x="945085" y="1196468"/>
                  <a:pt x="939800" y="1564637"/>
                </a:cubicBezTo>
                <a:cubicBezTo>
                  <a:pt x="934515" y="1932806"/>
                  <a:pt x="925521" y="2024873"/>
                  <a:pt x="939800" y="2227618"/>
                </a:cubicBezTo>
                <a:cubicBezTo>
                  <a:pt x="954079" y="2430363"/>
                  <a:pt x="956999" y="2580467"/>
                  <a:pt x="939800" y="2711595"/>
                </a:cubicBezTo>
                <a:cubicBezTo>
                  <a:pt x="922601" y="2842723"/>
                  <a:pt x="943935" y="3044571"/>
                  <a:pt x="939800" y="3314908"/>
                </a:cubicBezTo>
                <a:cubicBezTo>
                  <a:pt x="935665" y="3585245"/>
                  <a:pt x="917095" y="3693950"/>
                  <a:pt x="939800" y="3918222"/>
                </a:cubicBezTo>
                <a:cubicBezTo>
                  <a:pt x="962505" y="4142494"/>
                  <a:pt x="956508" y="4289611"/>
                  <a:pt x="939800" y="4461867"/>
                </a:cubicBezTo>
                <a:cubicBezTo>
                  <a:pt x="923092" y="4634123"/>
                  <a:pt x="941902" y="4950932"/>
                  <a:pt x="939800" y="5124848"/>
                </a:cubicBezTo>
                <a:cubicBezTo>
                  <a:pt x="937698" y="5298764"/>
                  <a:pt x="932088" y="5677952"/>
                  <a:pt x="939800" y="5966835"/>
                </a:cubicBezTo>
                <a:cubicBezTo>
                  <a:pt x="723647" y="5975043"/>
                  <a:pt x="579898" y="5969337"/>
                  <a:pt x="460502" y="5966835"/>
                </a:cubicBezTo>
                <a:cubicBezTo>
                  <a:pt x="341106" y="5964333"/>
                  <a:pt x="168890" y="5979230"/>
                  <a:pt x="0" y="5966835"/>
                </a:cubicBezTo>
                <a:cubicBezTo>
                  <a:pt x="-23610" y="5663664"/>
                  <a:pt x="8094" y="5402871"/>
                  <a:pt x="0" y="5244185"/>
                </a:cubicBezTo>
                <a:cubicBezTo>
                  <a:pt x="-8094" y="5085499"/>
                  <a:pt x="-35020" y="4693498"/>
                  <a:pt x="0" y="4521535"/>
                </a:cubicBezTo>
                <a:cubicBezTo>
                  <a:pt x="35020" y="4349572"/>
                  <a:pt x="-14638" y="4151053"/>
                  <a:pt x="0" y="3977890"/>
                </a:cubicBezTo>
                <a:cubicBezTo>
                  <a:pt x="14638" y="3804727"/>
                  <a:pt x="-37204" y="3534988"/>
                  <a:pt x="0" y="3195572"/>
                </a:cubicBezTo>
                <a:cubicBezTo>
                  <a:pt x="37204" y="2856156"/>
                  <a:pt x="18065" y="2814445"/>
                  <a:pt x="0" y="2711595"/>
                </a:cubicBezTo>
                <a:cubicBezTo>
                  <a:pt x="-18065" y="2608745"/>
                  <a:pt x="-23669" y="2335687"/>
                  <a:pt x="0" y="1988945"/>
                </a:cubicBezTo>
                <a:cubicBezTo>
                  <a:pt x="23669" y="1642203"/>
                  <a:pt x="-1781" y="1473980"/>
                  <a:pt x="0" y="1206627"/>
                </a:cubicBezTo>
                <a:cubicBezTo>
                  <a:pt x="1781" y="939274"/>
                  <a:pt x="6971" y="856960"/>
                  <a:pt x="0" y="722650"/>
                </a:cubicBezTo>
                <a:cubicBezTo>
                  <a:pt x="-6971" y="588340"/>
                  <a:pt x="-26945" y="184813"/>
                  <a:pt x="0" y="0"/>
                </a:cubicBezTo>
                <a:close/>
              </a:path>
            </a:pathLst>
          </a:custGeom>
          <a:noFill/>
          <a:ln w="38100">
            <a:solidFill>
              <a:schemeClr val="bg2">
                <a:lumMod val="50000"/>
              </a:schemeClr>
            </a:solidFill>
            <a:extLst>
              <a:ext uri="{C807C97D-BFC1-408E-A445-0C87EB9F89A2}">
                <ask:lineSketchStyleProps xmlns:ask="http://schemas.microsoft.com/office/drawing/2018/sketchyshapes" sd="321959259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CB52B933-4D3B-442C-A0E3-73273B7DA5F4}"/>
              </a:ext>
            </a:extLst>
          </p:cNvPr>
          <p:cNvSpPr/>
          <p:nvPr/>
        </p:nvSpPr>
        <p:spPr>
          <a:xfrm>
            <a:off x="8001000" y="803416"/>
            <a:ext cx="1790700" cy="5966835"/>
          </a:xfrm>
          <a:custGeom>
            <a:avLst/>
            <a:gdLst>
              <a:gd name="connsiteX0" fmla="*/ 0 w 1790700"/>
              <a:gd name="connsiteY0" fmla="*/ 0 h 5966835"/>
              <a:gd name="connsiteX1" fmla="*/ 614807 w 1790700"/>
              <a:gd name="connsiteY1" fmla="*/ 0 h 5966835"/>
              <a:gd name="connsiteX2" fmla="*/ 1157986 w 1790700"/>
              <a:gd name="connsiteY2" fmla="*/ 0 h 5966835"/>
              <a:gd name="connsiteX3" fmla="*/ 1790700 w 1790700"/>
              <a:gd name="connsiteY3" fmla="*/ 0 h 5966835"/>
              <a:gd name="connsiteX4" fmla="*/ 1790700 w 1790700"/>
              <a:gd name="connsiteY4" fmla="*/ 483977 h 5966835"/>
              <a:gd name="connsiteX5" fmla="*/ 1790700 w 1790700"/>
              <a:gd name="connsiteY5" fmla="*/ 1146958 h 5966835"/>
              <a:gd name="connsiteX6" fmla="*/ 1790700 w 1790700"/>
              <a:gd name="connsiteY6" fmla="*/ 1630935 h 5966835"/>
              <a:gd name="connsiteX7" fmla="*/ 1790700 w 1790700"/>
              <a:gd name="connsiteY7" fmla="*/ 2234248 h 5966835"/>
              <a:gd name="connsiteX8" fmla="*/ 1790700 w 1790700"/>
              <a:gd name="connsiteY8" fmla="*/ 2837562 h 5966835"/>
              <a:gd name="connsiteX9" fmla="*/ 1790700 w 1790700"/>
              <a:gd name="connsiteY9" fmla="*/ 3381207 h 5966835"/>
              <a:gd name="connsiteX10" fmla="*/ 1790700 w 1790700"/>
              <a:gd name="connsiteY10" fmla="*/ 4044188 h 5966835"/>
              <a:gd name="connsiteX11" fmla="*/ 1790700 w 1790700"/>
              <a:gd name="connsiteY11" fmla="*/ 4587833 h 5966835"/>
              <a:gd name="connsiteX12" fmla="*/ 1790700 w 1790700"/>
              <a:gd name="connsiteY12" fmla="*/ 5310483 h 5966835"/>
              <a:gd name="connsiteX13" fmla="*/ 1790700 w 1790700"/>
              <a:gd name="connsiteY13" fmla="*/ 5966835 h 5966835"/>
              <a:gd name="connsiteX14" fmla="*/ 1247521 w 1790700"/>
              <a:gd name="connsiteY14" fmla="*/ 5966835 h 5966835"/>
              <a:gd name="connsiteX15" fmla="*/ 650621 w 1790700"/>
              <a:gd name="connsiteY15" fmla="*/ 5966835 h 5966835"/>
              <a:gd name="connsiteX16" fmla="*/ 0 w 1790700"/>
              <a:gd name="connsiteY16" fmla="*/ 5966835 h 5966835"/>
              <a:gd name="connsiteX17" fmla="*/ 0 w 1790700"/>
              <a:gd name="connsiteY17" fmla="*/ 5303853 h 5966835"/>
              <a:gd name="connsiteX18" fmla="*/ 0 w 1790700"/>
              <a:gd name="connsiteY18" fmla="*/ 4819877 h 5966835"/>
              <a:gd name="connsiteX19" fmla="*/ 0 w 1790700"/>
              <a:gd name="connsiteY19" fmla="*/ 4097227 h 5966835"/>
              <a:gd name="connsiteX20" fmla="*/ 0 w 1790700"/>
              <a:gd name="connsiteY20" fmla="*/ 3314908 h 5966835"/>
              <a:gd name="connsiteX21" fmla="*/ 0 w 1790700"/>
              <a:gd name="connsiteY21" fmla="*/ 2830932 h 5966835"/>
              <a:gd name="connsiteX22" fmla="*/ 0 w 1790700"/>
              <a:gd name="connsiteY22" fmla="*/ 2287287 h 5966835"/>
              <a:gd name="connsiteX23" fmla="*/ 0 w 1790700"/>
              <a:gd name="connsiteY23" fmla="*/ 1683973 h 5966835"/>
              <a:gd name="connsiteX24" fmla="*/ 0 w 1790700"/>
              <a:gd name="connsiteY24" fmla="*/ 1140328 h 5966835"/>
              <a:gd name="connsiteX25" fmla="*/ 0 w 1790700"/>
              <a:gd name="connsiteY25" fmla="*/ 0 h 596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90700" h="5966835" extrusionOk="0">
                <a:moveTo>
                  <a:pt x="0" y="0"/>
                </a:moveTo>
                <a:cubicBezTo>
                  <a:pt x="222409" y="10341"/>
                  <a:pt x="348442" y="-13606"/>
                  <a:pt x="614807" y="0"/>
                </a:cubicBezTo>
                <a:cubicBezTo>
                  <a:pt x="881172" y="13606"/>
                  <a:pt x="956669" y="-15983"/>
                  <a:pt x="1157986" y="0"/>
                </a:cubicBezTo>
                <a:cubicBezTo>
                  <a:pt x="1359303" y="15983"/>
                  <a:pt x="1515400" y="-31461"/>
                  <a:pt x="1790700" y="0"/>
                </a:cubicBezTo>
                <a:cubicBezTo>
                  <a:pt x="1770446" y="162229"/>
                  <a:pt x="1776368" y="368631"/>
                  <a:pt x="1790700" y="483977"/>
                </a:cubicBezTo>
                <a:cubicBezTo>
                  <a:pt x="1805032" y="599323"/>
                  <a:pt x="1776421" y="944213"/>
                  <a:pt x="1790700" y="1146958"/>
                </a:cubicBezTo>
                <a:cubicBezTo>
                  <a:pt x="1804979" y="1349703"/>
                  <a:pt x="1807899" y="1499807"/>
                  <a:pt x="1790700" y="1630935"/>
                </a:cubicBezTo>
                <a:cubicBezTo>
                  <a:pt x="1773501" y="1762063"/>
                  <a:pt x="1794835" y="1963911"/>
                  <a:pt x="1790700" y="2234248"/>
                </a:cubicBezTo>
                <a:cubicBezTo>
                  <a:pt x="1786565" y="2504585"/>
                  <a:pt x="1767995" y="2613290"/>
                  <a:pt x="1790700" y="2837562"/>
                </a:cubicBezTo>
                <a:cubicBezTo>
                  <a:pt x="1813405" y="3061834"/>
                  <a:pt x="1807408" y="3208951"/>
                  <a:pt x="1790700" y="3381207"/>
                </a:cubicBezTo>
                <a:cubicBezTo>
                  <a:pt x="1773992" y="3553463"/>
                  <a:pt x="1792802" y="3870272"/>
                  <a:pt x="1790700" y="4044188"/>
                </a:cubicBezTo>
                <a:cubicBezTo>
                  <a:pt x="1788598" y="4218104"/>
                  <a:pt x="1764606" y="4406596"/>
                  <a:pt x="1790700" y="4587833"/>
                </a:cubicBezTo>
                <a:cubicBezTo>
                  <a:pt x="1816794" y="4769071"/>
                  <a:pt x="1788030" y="5104804"/>
                  <a:pt x="1790700" y="5310483"/>
                </a:cubicBezTo>
                <a:cubicBezTo>
                  <a:pt x="1793371" y="5516162"/>
                  <a:pt x="1793002" y="5761258"/>
                  <a:pt x="1790700" y="5966835"/>
                </a:cubicBezTo>
                <a:cubicBezTo>
                  <a:pt x="1621436" y="5972499"/>
                  <a:pt x="1459791" y="5960320"/>
                  <a:pt x="1247521" y="5966835"/>
                </a:cubicBezTo>
                <a:cubicBezTo>
                  <a:pt x="1035251" y="5973350"/>
                  <a:pt x="908066" y="5949822"/>
                  <a:pt x="650621" y="5966835"/>
                </a:cubicBezTo>
                <a:cubicBezTo>
                  <a:pt x="393176" y="5983848"/>
                  <a:pt x="271089" y="5957771"/>
                  <a:pt x="0" y="5966835"/>
                </a:cubicBezTo>
                <a:cubicBezTo>
                  <a:pt x="28279" y="5766072"/>
                  <a:pt x="-21906" y="5620605"/>
                  <a:pt x="0" y="5303853"/>
                </a:cubicBezTo>
                <a:cubicBezTo>
                  <a:pt x="21906" y="4987101"/>
                  <a:pt x="20496" y="4922716"/>
                  <a:pt x="0" y="4819877"/>
                </a:cubicBezTo>
                <a:cubicBezTo>
                  <a:pt x="-20496" y="4717038"/>
                  <a:pt x="-23669" y="4443969"/>
                  <a:pt x="0" y="4097227"/>
                </a:cubicBezTo>
                <a:cubicBezTo>
                  <a:pt x="23669" y="3750485"/>
                  <a:pt x="-4628" y="3583310"/>
                  <a:pt x="0" y="3314908"/>
                </a:cubicBezTo>
                <a:cubicBezTo>
                  <a:pt x="4628" y="3046506"/>
                  <a:pt x="9818" y="2960137"/>
                  <a:pt x="0" y="2830932"/>
                </a:cubicBezTo>
                <a:cubicBezTo>
                  <a:pt x="-9818" y="2701727"/>
                  <a:pt x="-14942" y="2428354"/>
                  <a:pt x="0" y="2287287"/>
                </a:cubicBezTo>
                <a:cubicBezTo>
                  <a:pt x="14942" y="2146220"/>
                  <a:pt x="-1849" y="1872119"/>
                  <a:pt x="0" y="1683973"/>
                </a:cubicBezTo>
                <a:cubicBezTo>
                  <a:pt x="1849" y="1495827"/>
                  <a:pt x="-20008" y="1294206"/>
                  <a:pt x="0" y="1140328"/>
                </a:cubicBezTo>
                <a:cubicBezTo>
                  <a:pt x="20008" y="986451"/>
                  <a:pt x="-39998" y="434239"/>
                  <a:pt x="0" y="0"/>
                </a:cubicBezTo>
                <a:close/>
              </a:path>
            </a:pathLst>
          </a:custGeom>
          <a:noFill/>
          <a:ln w="38100">
            <a:solidFill>
              <a:srgbClr val="0095A5"/>
            </a:solidFill>
            <a:extLst>
              <a:ext uri="{C807C97D-BFC1-408E-A445-0C87EB9F89A2}">
                <ask:lineSketchStyleProps xmlns:ask="http://schemas.microsoft.com/office/drawing/2018/sketchyshapes" sd="321959259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EC0BC1E7-B932-4B8E-A96A-D75C32874D8C}"/>
              </a:ext>
            </a:extLst>
          </p:cNvPr>
          <p:cNvSpPr/>
          <p:nvPr/>
        </p:nvSpPr>
        <p:spPr>
          <a:xfrm>
            <a:off x="10909300" y="763718"/>
            <a:ext cx="1219200" cy="6006533"/>
          </a:xfrm>
          <a:custGeom>
            <a:avLst/>
            <a:gdLst>
              <a:gd name="connsiteX0" fmla="*/ 0 w 1219200"/>
              <a:gd name="connsiteY0" fmla="*/ 0 h 6006533"/>
              <a:gd name="connsiteX1" fmla="*/ 621792 w 1219200"/>
              <a:gd name="connsiteY1" fmla="*/ 0 h 6006533"/>
              <a:gd name="connsiteX2" fmla="*/ 1219200 w 1219200"/>
              <a:gd name="connsiteY2" fmla="*/ 0 h 6006533"/>
              <a:gd name="connsiteX3" fmla="*/ 1219200 w 1219200"/>
              <a:gd name="connsiteY3" fmla="*/ 787523 h 6006533"/>
              <a:gd name="connsiteX4" fmla="*/ 1219200 w 1219200"/>
              <a:gd name="connsiteY4" fmla="*/ 1575046 h 6006533"/>
              <a:gd name="connsiteX5" fmla="*/ 1219200 w 1219200"/>
              <a:gd name="connsiteY5" fmla="*/ 2242439 h 6006533"/>
              <a:gd name="connsiteX6" fmla="*/ 1219200 w 1219200"/>
              <a:gd name="connsiteY6" fmla="*/ 2729636 h 6006533"/>
              <a:gd name="connsiteX7" fmla="*/ 1219200 w 1219200"/>
              <a:gd name="connsiteY7" fmla="*/ 3336963 h 6006533"/>
              <a:gd name="connsiteX8" fmla="*/ 1219200 w 1219200"/>
              <a:gd name="connsiteY8" fmla="*/ 3944290 h 6006533"/>
              <a:gd name="connsiteX9" fmla="*/ 1219200 w 1219200"/>
              <a:gd name="connsiteY9" fmla="*/ 4491552 h 6006533"/>
              <a:gd name="connsiteX10" fmla="*/ 1219200 w 1219200"/>
              <a:gd name="connsiteY10" fmla="*/ 5158944 h 6006533"/>
              <a:gd name="connsiteX11" fmla="*/ 1219200 w 1219200"/>
              <a:gd name="connsiteY11" fmla="*/ 6006533 h 6006533"/>
              <a:gd name="connsiteX12" fmla="*/ 597408 w 1219200"/>
              <a:gd name="connsiteY12" fmla="*/ 6006533 h 6006533"/>
              <a:gd name="connsiteX13" fmla="*/ 0 w 1219200"/>
              <a:gd name="connsiteY13" fmla="*/ 6006533 h 6006533"/>
              <a:gd name="connsiteX14" fmla="*/ 0 w 1219200"/>
              <a:gd name="connsiteY14" fmla="*/ 5279075 h 6006533"/>
              <a:gd name="connsiteX15" fmla="*/ 0 w 1219200"/>
              <a:gd name="connsiteY15" fmla="*/ 4551617 h 6006533"/>
              <a:gd name="connsiteX16" fmla="*/ 0 w 1219200"/>
              <a:gd name="connsiteY16" fmla="*/ 4004355 h 6006533"/>
              <a:gd name="connsiteX17" fmla="*/ 0 w 1219200"/>
              <a:gd name="connsiteY17" fmla="*/ 3216832 h 6006533"/>
              <a:gd name="connsiteX18" fmla="*/ 0 w 1219200"/>
              <a:gd name="connsiteY18" fmla="*/ 2729636 h 6006533"/>
              <a:gd name="connsiteX19" fmla="*/ 0 w 1219200"/>
              <a:gd name="connsiteY19" fmla="*/ 2002178 h 6006533"/>
              <a:gd name="connsiteX20" fmla="*/ 0 w 1219200"/>
              <a:gd name="connsiteY20" fmla="*/ 1214654 h 6006533"/>
              <a:gd name="connsiteX21" fmla="*/ 0 w 1219200"/>
              <a:gd name="connsiteY21" fmla="*/ 727458 h 6006533"/>
              <a:gd name="connsiteX22" fmla="*/ 0 w 1219200"/>
              <a:gd name="connsiteY22" fmla="*/ 0 h 600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200" h="6006533" extrusionOk="0">
                <a:moveTo>
                  <a:pt x="0" y="0"/>
                </a:moveTo>
                <a:cubicBezTo>
                  <a:pt x="300715" y="28940"/>
                  <a:pt x="432658" y="21059"/>
                  <a:pt x="621792" y="0"/>
                </a:cubicBezTo>
                <a:cubicBezTo>
                  <a:pt x="810926" y="-21059"/>
                  <a:pt x="946259" y="-7138"/>
                  <a:pt x="1219200" y="0"/>
                </a:cubicBezTo>
                <a:cubicBezTo>
                  <a:pt x="1180110" y="171721"/>
                  <a:pt x="1191377" y="459095"/>
                  <a:pt x="1219200" y="787523"/>
                </a:cubicBezTo>
                <a:cubicBezTo>
                  <a:pt x="1247023" y="1115951"/>
                  <a:pt x="1238550" y="1198481"/>
                  <a:pt x="1219200" y="1575046"/>
                </a:cubicBezTo>
                <a:cubicBezTo>
                  <a:pt x="1199850" y="1951611"/>
                  <a:pt x="1237701" y="2008482"/>
                  <a:pt x="1219200" y="2242439"/>
                </a:cubicBezTo>
                <a:cubicBezTo>
                  <a:pt x="1200699" y="2476396"/>
                  <a:pt x="1219284" y="2630884"/>
                  <a:pt x="1219200" y="2729636"/>
                </a:cubicBezTo>
                <a:cubicBezTo>
                  <a:pt x="1219116" y="2828388"/>
                  <a:pt x="1234841" y="3086659"/>
                  <a:pt x="1219200" y="3336963"/>
                </a:cubicBezTo>
                <a:cubicBezTo>
                  <a:pt x="1203559" y="3587267"/>
                  <a:pt x="1209360" y="3688018"/>
                  <a:pt x="1219200" y="3944290"/>
                </a:cubicBezTo>
                <a:cubicBezTo>
                  <a:pt x="1229040" y="4200562"/>
                  <a:pt x="1223003" y="4322151"/>
                  <a:pt x="1219200" y="4491552"/>
                </a:cubicBezTo>
                <a:cubicBezTo>
                  <a:pt x="1215397" y="4660953"/>
                  <a:pt x="1195834" y="4865658"/>
                  <a:pt x="1219200" y="5158944"/>
                </a:cubicBezTo>
                <a:cubicBezTo>
                  <a:pt x="1242566" y="5452230"/>
                  <a:pt x="1186074" y="5693408"/>
                  <a:pt x="1219200" y="6006533"/>
                </a:cubicBezTo>
                <a:cubicBezTo>
                  <a:pt x="1002450" y="5999844"/>
                  <a:pt x="904777" y="5983775"/>
                  <a:pt x="597408" y="6006533"/>
                </a:cubicBezTo>
                <a:cubicBezTo>
                  <a:pt x="290039" y="6029291"/>
                  <a:pt x="158727" y="6025774"/>
                  <a:pt x="0" y="6006533"/>
                </a:cubicBezTo>
                <a:cubicBezTo>
                  <a:pt x="-26339" y="5851410"/>
                  <a:pt x="-23514" y="5556875"/>
                  <a:pt x="0" y="5279075"/>
                </a:cubicBezTo>
                <a:cubicBezTo>
                  <a:pt x="23514" y="5001275"/>
                  <a:pt x="20719" y="4828798"/>
                  <a:pt x="0" y="4551617"/>
                </a:cubicBezTo>
                <a:cubicBezTo>
                  <a:pt x="-20719" y="4274436"/>
                  <a:pt x="2020" y="4246001"/>
                  <a:pt x="0" y="4004355"/>
                </a:cubicBezTo>
                <a:cubicBezTo>
                  <a:pt x="-2020" y="3762709"/>
                  <a:pt x="11663" y="3438556"/>
                  <a:pt x="0" y="3216832"/>
                </a:cubicBezTo>
                <a:cubicBezTo>
                  <a:pt x="-11663" y="2995108"/>
                  <a:pt x="-11383" y="2869827"/>
                  <a:pt x="0" y="2729636"/>
                </a:cubicBezTo>
                <a:cubicBezTo>
                  <a:pt x="11383" y="2589445"/>
                  <a:pt x="28796" y="2174115"/>
                  <a:pt x="0" y="2002178"/>
                </a:cubicBezTo>
                <a:cubicBezTo>
                  <a:pt x="-28796" y="1830241"/>
                  <a:pt x="-18592" y="1509162"/>
                  <a:pt x="0" y="1214654"/>
                </a:cubicBezTo>
                <a:cubicBezTo>
                  <a:pt x="18592" y="920146"/>
                  <a:pt x="2568" y="925831"/>
                  <a:pt x="0" y="727458"/>
                </a:cubicBezTo>
                <a:cubicBezTo>
                  <a:pt x="-2568" y="529085"/>
                  <a:pt x="14140" y="332673"/>
                  <a:pt x="0" y="0"/>
                </a:cubicBezTo>
                <a:close/>
              </a:path>
            </a:pathLst>
          </a:custGeom>
          <a:noFill/>
          <a:ln w="38100">
            <a:solidFill>
              <a:srgbClr val="006772"/>
            </a:solidFill>
            <a:extLst>
              <a:ext uri="{C807C97D-BFC1-408E-A445-0C87EB9F89A2}">
                <ask:lineSketchStyleProps xmlns:ask="http://schemas.microsoft.com/office/drawing/2018/sketchyshapes" sd="321959259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6920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4279" y="2617245"/>
            <a:ext cx="3099582" cy="1327863"/>
          </a:xfrm>
        </p:spPr>
        <p:txBody>
          <a:bodyPr/>
          <a:lstStyle/>
          <a:p>
            <a:r>
              <a:rPr lang="en-US" sz="4000" dirty="0"/>
              <a:t>Evaluating</a:t>
            </a:r>
            <a:br>
              <a:rPr lang="en-US" sz="4000" dirty="0"/>
            </a:br>
            <a:r>
              <a:rPr lang="en-US" sz="4000" dirty="0" err="1"/>
              <a:t>AutoML’s</a:t>
            </a:r>
            <a:r>
              <a:rPr lang="en-US" sz="4000" dirty="0"/>
              <a:t> performance</a:t>
            </a:r>
          </a:p>
        </p:txBody>
      </p:sp>
    </p:spTree>
    <p:extLst>
      <p:ext uri="{BB962C8B-B14F-4D97-AF65-F5344CB8AC3E}">
        <p14:creationId xmlns:p14="http://schemas.microsoft.com/office/powerpoint/2010/main" val="1464291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0438" y="402279"/>
            <a:ext cx="9829800" cy="1325563"/>
          </a:xfrm>
        </p:spPr>
        <p:txBody>
          <a:bodyPr/>
          <a:lstStyle/>
          <a:p>
            <a:r>
              <a:rPr lang="en-US" sz="3200" dirty="0"/>
              <a:t>Process to evaluate </a:t>
            </a:r>
            <a:r>
              <a:rPr lang="en-US" sz="3200" dirty="0" err="1"/>
              <a:t>AutoML</a:t>
            </a:r>
            <a:r>
              <a:rPr lang="en-US" sz="3200" dirty="0"/>
              <a:t> performance</a:t>
            </a:r>
          </a:p>
        </p:txBody>
      </p:sp>
      <p:sp>
        <p:nvSpPr>
          <p:cNvPr id="9" name="Content Placeholder 5"/>
          <p:cNvSpPr txBox="1">
            <a:spLocks/>
          </p:cNvSpPr>
          <p:nvPr/>
        </p:nvSpPr>
        <p:spPr>
          <a:xfrm>
            <a:off x="5355338" y="2528928"/>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Rectangle 6">
            <a:extLst>
              <a:ext uri="{FF2B5EF4-FFF2-40B4-BE49-F238E27FC236}">
                <a16:creationId xmlns:a16="http://schemas.microsoft.com/office/drawing/2014/main" id="{83FFE278-B84A-4BD0-B867-9E509FCCF589}"/>
              </a:ext>
            </a:extLst>
          </p:cNvPr>
          <p:cNvSpPr/>
          <p:nvPr/>
        </p:nvSpPr>
        <p:spPr>
          <a:xfrm>
            <a:off x="493922" y="1873205"/>
            <a:ext cx="3241502" cy="1586019"/>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Identify Business Requirements</a:t>
            </a:r>
          </a:p>
        </p:txBody>
      </p:sp>
      <p:sp>
        <p:nvSpPr>
          <p:cNvPr id="8" name="TextBox 29">
            <a:extLst>
              <a:ext uri="{FF2B5EF4-FFF2-40B4-BE49-F238E27FC236}">
                <a16:creationId xmlns:a16="http://schemas.microsoft.com/office/drawing/2014/main" id="{97F25350-5868-4731-A216-B6F0EA165915}"/>
              </a:ext>
            </a:extLst>
          </p:cNvPr>
          <p:cNvSpPr txBox="1"/>
          <p:nvPr/>
        </p:nvSpPr>
        <p:spPr>
          <a:xfrm>
            <a:off x="493923" y="3619632"/>
            <a:ext cx="3241502" cy="230832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dirty="0"/>
              <a:t>Stakeholder Objectives (e.g. max time savings)</a:t>
            </a:r>
          </a:p>
          <a:p>
            <a:pPr marL="285750" indent="-285750">
              <a:buFont typeface="Arial" panose="020B0604020202020204" pitchFamily="34" charset="0"/>
              <a:buChar char="•"/>
            </a:pPr>
            <a:r>
              <a:rPr lang="en-SG" dirty="0"/>
              <a:t>Costs</a:t>
            </a:r>
          </a:p>
          <a:p>
            <a:pPr marL="285750" indent="-285750">
              <a:buFont typeface="Arial" panose="020B0604020202020204" pitchFamily="34" charset="0"/>
              <a:buChar char="•"/>
            </a:pPr>
            <a:r>
              <a:rPr lang="en-SG" dirty="0"/>
              <a:t>Technology Stack </a:t>
            </a:r>
          </a:p>
          <a:p>
            <a:pPr marL="285750" indent="-285750">
              <a:buFont typeface="Arial" panose="020B0604020202020204" pitchFamily="34" charset="0"/>
              <a:buChar char="•"/>
            </a:pPr>
            <a:r>
              <a:rPr lang="en-SG" dirty="0"/>
              <a:t>Available Skillsets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US" dirty="0"/>
          </a:p>
        </p:txBody>
      </p:sp>
      <p:cxnSp>
        <p:nvCxnSpPr>
          <p:cNvPr id="10" name="Straight Arrow Connector 9">
            <a:extLst>
              <a:ext uri="{FF2B5EF4-FFF2-40B4-BE49-F238E27FC236}">
                <a16:creationId xmlns:a16="http://schemas.microsoft.com/office/drawing/2014/main" id="{4F597030-5D31-46FA-AF70-60D41655C7A3}"/>
              </a:ext>
            </a:extLst>
          </p:cNvPr>
          <p:cNvCxnSpPr>
            <a:cxnSpLocks/>
            <a:stCxn id="7" idx="3"/>
            <a:endCxn id="12" idx="1"/>
          </p:cNvCxnSpPr>
          <p:nvPr/>
        </p:nvCxnSpPr>
        <p:spPr>
          <a:xfrm>
            <a:off x="3735424" y="2666215"/>
            <a:ext cx="757918" cy="1513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985E089-19FC-4317-9385-00C8CA5D92B3}"/>
              </a:ext>
            </a:extLst>
          </p:cNvPr>
          <p:cNvSpPr/>
          <p:nvPr/>
        </p:nvSpPr>
        <p:spPr>
          <a:xfrm>
            <a:off x="4493342" y="1873205"/>
            <a:ext cx="3222591" cy="1616289"/>
          </a:xfrm>
          <a:prstGeom prst="rect">
            <a:avLst/>
          </a:prstGeom>
          <a:solidFill>
            <a:srgbClr val="009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Identify Evaluation Criteria</a:t>
            </a:r>
          </a:p>
        </p:txBody>
      </p:sp>
      <p:sp>
        <p:nvSpPr>
          <p:cNvPr id="14" name="Rectangle 13">
            <a:extLst>
              <a:ext uri="{FF2B5EF4-FFF2-40B4-BE49-F238E27FC236}">
                <a16:creationId xmlns:a16="http://schemas.microsoft.com/office/drawing/2014/main" id="{AE06AE57-ECCD-4FF8-A404-B3D97AE137D6}"/>
              </a:ext>
            </a:extLst>
          </p:cNvPr>
          <p:cNvSpPr/>
          <p:nvPr/>
        </p:nvSpPr>
        <p:spPr>
          <a:xfrm>
            <a:off x="8547525" y="1873205"/>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Design hypotheses/experiment(s) to perform comparison </a:t>
            </a:r>
            <a:endParaRPr lang="en-US" b="1" dirty="0"/>
          </a:p>
        </p:txBody>
      </p:sp>
      <p:sp>
        <p:nvSpPr>
          <p:cNvPr id="15" name="Rectangle 14">
            <a:extLst>
              <a:ext uri="{FF2B5EF4-FFF2-40B4-BE49-F238E27FC236}">
                <a16:creationId xmlns:a16="http://schemas.microsoft.com/office/drawing/2014/main" id="{FBD56ACD-AE9E-46CF-A3AA-95B0FD4ECE86}"/>
              </a:ext>
            </a:extLst>
          </p:cNvPr>
          <p:cNvSpPr/>
          <p:nvPr/>
        </p:nvSpPr>
        <p:spPr>
          <a:xfrm rot="10800000" flipV="1">
            <a:off x="8547525" y="3654303"/>
            <a:ext cx="3388836" cy="258532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Datasets to use</a:t>
            </a:r>
          </a:p>
          <a:p>
            <a:pPr marL="285750" indent="-285750">
              <a:buFont typeface="Arial" panose="020B0604020202020204" pitchFamily="34" charset="0"/>
              <a:buChar char="•"/>
            </a:pPr>
            <a:r>
              <a:rPr lang="en-US" dirty="0"/>
              <a:t>Nature of Problems</a:t>
            </a:r>
          </a:p>
          <a:p>
            <a:pPr marL="285750" indent="-285750">
              <a:buFont typeface="Arial" panose="020B0604020202020204" pitchFamily="34" charset="0"/>
              <a:buChar char="•"/>
            </a:pPr>
            <a:r>
              <a:rPr lang="en-US" dirty="0"/>
              <a:t>Performance Metrics</a:t>
            </a:r>
          </a:p>
          <a:p>
            <a:pPr marL="285750" indent="-285750">
              <a:buFont typeface="Arial" panose="020B0604020202020204" pitchFamily="34" charset="0"/>
              <a:buChar char="•"/>
            </a:pPr>
            <a:r>
              <a:rPr lang="en-US" dirty="0"/>
              <a:t>Hardware choice &amp; Resource Specifications</a:t>
            </a:r>
          </a:p>
          <a:p>
            <a:pPr marL="285750" indent="-285750">
              <a:buFont typeface="Arial" panose="020B0604020202020204" pitchFamily="34" charset="0"/>
              <a:buChar char="•"/>
            </a:pPr>
            <a:r>
              <a:rPr lang="en-US" dirty="0" err="1"/>
              <a:t>AutoML</a:t>
            </a:r>
            <a:r>
              <a:rPr lang="en-US" dirty="0"/>
              <a:t> Frameworks and their configuration/set-up</a:t>
            </a:r>
          </a:p>
          <a:p>
            <a:pPr marL="285750" indent="-285750">
              <a:buFont typeface="Arial" panose="020B0604020202020204" pitchFamily="34" charset="0"/>
              <a:buChar char="•"/>
            </a:pPr>
            <a:r>
              <a:rPr lang="en-US" dirty="0"/>
              <a:t>Comparison against non-</a:t>
            </a:r>
            <a:r>
              <a:rPr lang="en-US" dirty="0" err="1"/>
              <a:t>AutoML</a:t>
            </a:r>
            <a:r>
              <a:rPr lang="en-US" dirty="0"/>
              <a:t> solutions</a:t>
            </a:r>
          </a:p>
        </p:txBody>
      </p:sp>
      <p:cxnSp>
        <p:nvCxnSpPr>
          <p:cNvPr id="16" name="Straight Arrow Connector 15">
            <a:extLst>
              <a:ext uri="{FF2B5EF4-FFF2-40B4-BE49-F238E27FC236}">
                <a16:creationId xmlns:a16="http://schemas.microsoft.com/office/drawing/2014/main" id="{5C161C4F-343C-4028-AF38-4B3345E0D9DA}"/>
              </a:ext>
            </a:extLst>
          </p:cNvPr>
          <p:cNvCxnSpPr>
            <a:cxnSpLocks/>
            <a:stCxn id="12" idx="3"/>
            <a:endCxn id="14" idx="1"/>
          </p:cNvCxnSpPr>
          <p:nvPr/>
        </p:nvCxnSpPr>
        <p:spPr>
          <a:xfrm>
            <a:off x="7715933" y="2681350"/>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9">
            <a:extLst>
              <a:ext uri="{FF2B5EF4-FFF2-40B4-BE49-F238E27FC236}">
                <a16:creationId xmlns:a16="http://schemas.microsoft.com/office/drawing/2014/main" id="{245683AC-383A-4FC0-9455-AE7462950F14}"/>
              </a:ext>
            </a:extLst>
          </p:cNvPr>
          <p:cNvSpPr txBox="1"/>
          <p:nvPr/>
        </p:nvSpPr>
        <p:spPr>
          <a:xfrm>
            <a:off x="4474431" y="3649902"/>
            <a:ext cx="3241502"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dirty="0"/>
              <a:t>Predictive Performance</a:t>
            </a:r>
          </a:p>
          <a:p>
            <a:pPr marL="285750" indent="-285750">
              <a:buFont typeface="Arial" panose="020B0604020202020204" pitchFamily="34" charset="0"/>
              <a:buChar char="•"/>
            </a:pPr>
            <a:r>
              <a:rPr lang="en-SG" dirty="0"/>
              <a:t>Computational Cost</a:t>
            </a:r>
          </a:p>
          <a:p>
            <a:pPr marL="285750" indent="-285750">
              <a:buFont typeface="Arial" panose="020B0604020202020204" pitchFamily="34" charset="0"/>
              <a:buChar char="•"/>
            </a:pPr>
            <a:r>
              <a:rPr lang="en-SG" dirty="0"/>
              <a:t>Time Savings</a:t>
            </a:r>
          </a:p>
          <a:p>
            <a:pPr marL="285750" indent="-285750">
              <a:buFont typeface="Arial" panose="020B0604020202020204" pitchFamily="34" charset="0"/>
              <a:buChar char="•"/>
            </a:pPr>
            <a:r>
              <a:rPr lang="en-SG" dirty="0"/>
              <a:t>Usability</a:t>
            </a:r>
            <a:endParaRPr lang="en-US" dirty="0"/>
          </a:p>
        </p:txBody>
      </p:sp>
      <p:sp>
        <p:nvSpPr>
          <p:cNvPr id="2" name="Rectangle 1">
            <a:extLst>
              <a:ext uri="{FF2B5EF4-FFF2-40B4-BE49-F238E27FC236}">
                <a16:creationId xmlns:a16="http://schemas.microsoft.com/office/drawing/2014/main" id="{2D19AAB6-7F75-409B-961C-99935FB551B6}"/>
              </a:ext>
            </a:extLst>
          </p:cNvPr>
          <p:cNvSpPr/>
          <p:nvPr/>
        </p:nvSpPr>
        <p:spPr>
          <a:xfrm>
            <a:off x="255639" y="5367092"/>
            <a:ext cx="8532761" cy="1477328"/>
          </a:xfrm>
          <a:prstGeom prst="rect">
            <a:avLst/>
          </a:prstGeom>
        </p:spPr>
        <p:txBody>
          <a:bodyPr wrap="square">
            <a:spAutoFit/>
          </a:bodyPr>
          <a:lstStyle/>
          <a:p>
            <a:r>
              <a:rPr lang="en-SG" b="1" u="sng" dirty="0"/>
              <a:t>References</a:t>
            </a:r>
          </a:p>
          <a:p>
            <a:r>
              <a:rPr lang="en-SG" b="1" dirty="0"/>
              <a:t>2018:  </a:t>
            </a:r>
            <a:r>
              <a:rPr lang="en-SG" dirty="0">
                <a:hlinkClick r:id="rId3"/>
              </a:rPr>
              <a:t>https://arxiv.org/pdf/1908.05557.pdf</a:t>
            </a:r>
            <a:endParaRPr lang="en-SG" dirty="0"/>
          </a:p>
          <a:p>
            <a:r>
              <a:rPr lang="en-SG" b="1" dirty="0"/>
              <a:t>2019: </a:t>
            </a:r>
            <a:r>
              <a:rPr lang="en-SG" dirty="0">
                <a:hlinkClick r:id="rId4"/>
              </a:rPr>
              <a:t>https://arxiv.org/pdf/1808.06492.pdf</a:t>
            </a:r>
            <a:r>
              <a:rPr lang="en-SG" dirty="0"/>
              <a:t> </a:t>
            </a:r>
          </a:p>
          <a:p>
            <a:r>
              <a:rPr lang="en-SG" dirty="0">
                <a:hlinkClick r:id="rId5"/>
              </a:rPr>
              <a:t>https://www.statworx.com/ch/blog/a-performance-benchmark-of-different-automl-frameworks/</a:t>
            </a:r>
            <a:endParaRPr lang="en-SG" dirty="0"/>
          </a:p>
        </p:txBody>
      </p:sp>
    </p:spTree>
    <p:extLst>
      <p:ext uri="{BB962C8B-B14F-4D97-AF65-F5344CB8AC3E}">
        <p14:creationId xmlns:p14="http://schemas.microsoft.com/office/powerpoint/2010/main" val="1951766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568325"/>
            <a:ext cx="10096500" cy="1325563"/>
          </a:xfrm>
        </p:spPr>
        <p:txBody>
          <a:bodyPr/>
          <a:lstStyle/>
          <a:p>
            <a:r>
              <a:rPr lang="en-US" sz="3200" dirty="0"/>
              <a:t>How do open-sourced </a:t>
            </a:r>
            <a:r>
              <a:rPr lang="en-US" sz="3200" dirty="0" err="1"/>
              <a:t>autoML</a:t>
            </a:r>
            <a:r>
              <a:rPr lang="en-US" sz="3200" dirty="0"/>
              <a:t> tools stack up against each other?</a:t>
            </a:r>
          </a:p>
        </p:txBody>
      </p:sp>
      <p:sp>
        <p:nvSpPr>
          <p:cNvPr id="9" name="Content Placeholder 5"/>
          <p:cNvSpPr txBox="1">
            <a:spLocks/>
          </p:cNvSpPr>
          <p:nvPr/>
        </p:nvSpPr>
        <p:spPr>
          <a:xfrm>
            <a:off x="5346700" y="34606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09BC6FD3-F2B9-4123-AE2D-DD469202A1D7}"/>
              </a:ext>
            </a:extLst>
          </p:cNvPr>
          <p:cNvPicPr>
            <a:picLocks noChangeAspect="1"/>
          </p:cNvPicPr>
          <p:nvPr/>
        </p:nvPicPr>
        <p:blipFill rotWithShape="1">
          <a:blip r:embed="rId2"/>
          <a:srcRect l="3437" r="2593" b="18081"/>
          <a:stretch/>
        </p:blipFill>
        <p:spPr>
          <a:xfrm>
            <a:off x="1" y="2040051"/>
            <a:ext cx="6184900" cy="3160105"/>
          </a:xfrm>
          <a:prstGeom prst="rect">
            <a:avLst/>
          </a:prstGeom>
        </p:spPr>
      </p:pic>
      <p:sp>
        <p:nvSpPr>
          <p:cNvPr id="7" name="Subtitle 6">
            <a:extLst>
              <a:ext uri="{FF2B5EF4-FFF2-40B4-BE49-F238E27FC236}">
                <a16:creationId xmlns:a16="http://schemas.microsoft.com/office/drawing/2014/main" id="{291D5D59-F022-4A58-AEFE-6BD7C4C80508}"/>
              </a:ext>
            </a:extLst>
          </p:cNvPr>
          <p:cNvSpPr>
            <a:spLocks noGrp="1"/>
          </p:cNvSpPr>
          <p:nvPr>
            <p:ph type="subTitle" idx="10"/>
          </p:nvPr>
        </p:nvSpPr>
        <p:spPr>
          <a:xfrm>
            <a:off x="2461020" y="1575310"/>
            <a:ext cx="1837534" cy="464741"/>
          </a:xfrm>
        </p:spPr>
        <p:txBody>
          <a:bodyPr/>
          <a:lstStyle/>
          <a:p>
            <a:pPr algn="ctr"/>
            <a:r>
              <a:rPr lang="en-SG" dirty="0"/>
              <a:t>Classification</a:t>
            </a:r>
          </a:p>
        </p:txBody>
      </p:sp>
      <p:pic>
        <p:nvPicPr>
          <p:cNvPr id="8" name="Picture 7">
            <a:extLst>
              <a:ext uri="{FF2B5EF4-FFF2-40B4-BE49-F238E27FC236}">
                <a16:creationId xmlns:a16="http://schemas.microsoft.com/office/drawing/2014/main" id="{5D5179C6-436B-4937-BAB3-CECA4B37BF55}"/>
              </a:ext>
            </a:extLst>
          </p:cNvPr>
          <p:cNvPicPr>
            <a:picLocks noChangeAspect="1"/>
          </p:cNvPicPr>
          <p:nvPr/>
        </p:nvPicPr>
        <p:blipFill rotWithShape="1">
          <a:blip r:embed="rId3"/>
          <a:srcRect l="8792" r="6486" b="36018"/>
          <a:stretch/>
        </p:blipFill>
        <p:spPr>
          <a:xfrm>
            <a:off x="6184901" y="2107448"/>
            <a:ext cx="5676899" cy="3092708"/>
          </a:xfrm>
          <a:prstGeom prst="rect">
            <a:avLst/>
          </a:prstGeom>
        </p:spPr>
      </p:pic>
      <p:sp>
        <p:nvSpPr>
          <p:cNvPr id="10" name="Subtitle 6">
            <a:extLst>
              <a:ext uri="{FF2B5EF4-FFF2-40B4-BE49-F238E27FC236}">
                <a16:creationId xmlns:a16="http://schemas.microsoft.com/office/drawing/2014/main" id="{FB34C35A-4A6E-4032-A8B3-D43B4C03D012}"/>
              </a:ext>
            </a:extLst>
          </p:cNvPr>
          <p:cNvSpPr txBox="1">
            <a:spLocks/>
          </p:cNvSpPr>
          <p:nvPr/>
        </p:nvSpPr>
        <p:spPr>
          <a:xfrm>
            <a:off x="8024812" y="1584213"/>
            <a:ext cx="1837534" cy="464741"/>
          </a:xfrm>
          <a:prstGeom prst="rect">
            <a:avLst/>
          </a:prstGeom>
        </p:spPr>
        <p:txBody>
          <a:bodyPr/>
          <a:lstStyle>
            <a:lvl1pPr marL="0" indent="0" algn="l" defTabSz="914400" rtl="0" eaLnBrk="1" latinLnBrk="0" hangingPunct="1">
              <a:lnSpc>
                <a:spcPct val="100000"/>
              </a:lnSpc>
              <a:spcBef>
                <a:spcPts val="400"/>
              </a:spcBef>
              <a:buFont typeface="Arial" panose="020B0604020202020204" pitchFamily="34" charset="0"/>
              <a:buNone/>
              <a:defRPr sz="2000" kern="1200">
                <a:solidFill>
                  <a:srgbClr val="0095A5"/>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SG" dirty="0"/>
              <a:t>Regression</a:t>
            </a:r>
          </a:p>
        </p:txBody>
      </p:sp>
      <p:sp>
        <p:nvSpPr>
          <p:cNvPr id="13" name="Rectangle 12">
            <a:extLst>
              <a:ext uri="{FF2B5EF4-FFF2-40B4-BE49-F238E27FC236}">
                <a16:creationId xmlns:a16="http://schemas.microsoft.com/office/drawing/2014/main" id="{967C7880-3BA2-42ED-80BC-7326CDB3756A}"/>
              </a:ext>
            </a:extLst>
          </p:cNvPr>
          <p:cNvSpPr/>
          <p:nvPr/>
        </p:nvSpPr>
        <p:spPr>
          <a:xfrm>
            <a:off x="2489201" y="5201245"/>
            <a:ext cx="8039099" cy="923330"/>
          </a:xfrm>
          <a:prstGeom prst="rect">
            <a:avLst/>
          </a:prstGeom>
        </p:spPr>
        <p:txBody>
          <a:bodyPr wrap="square">
            <a:spAutoFit/>
          </a:bodyPr>
          <a:lstStyle/>
          <a:p>
            <a:r>
              <a:rPr lang="en-SG" dirty="0"/>
              <a:t>These figures show the median performance (</a:t>
            </a:r>
            <a:r>
              <a:rPr lang="en-SG" dirty="0" err="1"/>
              <a:t>center</a:t>
            </a:r>
            <a:r>
              <a:rPr lang="en-SG" dirty="0"/>
              <a:t> line), quartiles (box and whisker), and 95% median confidence range (notch in box), and potential outliers (grey circles) for each framework tested. </a:t>
            </a:r>
          </a:p>
        </p:txBody>
      </p:sp>
      <p:sp>
        <p:nvSpPr>
          <p:cNvPr id="14" name="Rectangle 13">
            <a:extLst>
              <a:ext uri="{FF2B5EF4-FFF2-40B4-BE49-F238E27FC236}">
                <a16:creationId xmlns:a16="http://schemas.microsoft.com/office/drawing/2014/main" id="{A182DF1C-9402-42E8-9E7A-1EE654D611D3}"/>
              </a:ext>
            </a:extLst>
          </p:cNvPr>
          <p:cNvSpPr/>
          <p:nvPr/>
        </p:nvSpPr>
        <p:spPr>
          <a:xfrm>
            <a:off x="6972301" y="6470560"/>
            <a:ext cx="6075506" cy="369332"/>
          </a:xfrm>
          <a:prstGeom prst="rect">
            <a:avLst/>
          </a:prstGeom>
        </p:spPr>
        <p:txBody>
          <a:bodyPr wrap="square">
            <a:spAutoFit/>
          </a:bodyPr>
          <a:lstStyle/>
          <a:p>
            <a:r>
              <a:rPr lang="en-SG" b="1" i="1" dirty="0"/>
              <a:t>Reference: </a:t>
            </a:r>
            <a:r>
              <a:rPr lang="en-SG" b="1" i="1" dirty="0">
                <a:hlinkClick r:id="rId4"/>
              </a:rPr>
              <a:t>https://arxiv.org/pdf/1808.06492.pdf</a:t>
            </a:r>
            <a:endParaRPr lang="en-SG" b="1" i="1" dirty="0"/>
          </a:p>
        </p:txBody>
      </p:sp>
    </p:spTree>
    <p:extLst>
      <p:ext uri="{BB962C8B-B14F-4D97-AF65-F5344CB8AC3E}">
        <p14:creationId xmlns:p14="http://schemas.microsoft.com/office/powerpoint/2010/main" val="2843603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058" y="2617245"/>
            <a:ext cx="3099582" cy="1327863"/>
          </a:xfrm>
        </p:spPr>
        <p:txBody>
          <a:bodyPr/>
          <a:lstStyle/>
          <a:p>
            <a:r>
              <a:rPr lang="en-US" dirty="0"/>
              <a:t>Limitations of </a:t>
            </a:r>
            <a:r>
              <a:rPr lang="en-US" dirty="0" err="1"/>
              <a:t>AutoML</a:t>
            </a:r>
            <a:endParaRPr lang="en-US" dirty="0"/>
          </a:p>
        </p:txBody>
      </p:sp>
      <p:sp>
        <p:nvSpPr>
          <p:cNvPr id="3" name="Rectangle 2">
            <a:extLst>
              <a:ext uri="{FF2B5EF4-FFF2-40B4-BE49-F238E27FC236}">
                <a16:creationId xmlns:a16="http://schemas.microsoft.com/office/drawing/2014/main" id="{ABFC583A-2B1A-4E68-8972-6BAEA2893537}"/>
              </a:ext>
            </a:extLst>
          </p:cNvPr>
          <p:cNvSpPr/>
          <p:nvPr/>
        </p:nvSpPr>
        <p:spPr>
          <a:xfrm>
            <a:off x="3543300" y="6396335"/>
            <a:ext cx="8801100" cy="369332"/>
          </a:xfrm>
          <a:prstGeom prst="rect">
            <a:avLst/>
          </a:prstGeom>
        </p:spPr>
        <p:txBody>
          <a:bodyPr wrap="square">
            <a:spAutoFit/>
          </a:bodyPr>
          <a:lstStyle/>
          <a:p>
            <a:r>
              <a:rPr lang="en-SG" b="1" i="1" dirty="0">
                <a:solidFill>
                  <a:schemeClr val="bg1"/>
                </a:solidFill>
              </a:rPr>
              <a:t>Reference: </a:t>
            </a:r>
            <a:r>
              <a:rPr lang="en-SG" b="1" i="1" dirty="0">
                <a:hlinkClick r:id="rId2"/>
              </a:rPr>
              <a:t>https://hbr.org/2019/10/the-risks-of-automl-and-how-to-avoid-them</a:t>
            </a:r>
            <a:endParaRPr lang="en-SG" b="1" i="1" dirty="0"/>
          </a:p>
        </p:txBody>
      </p:sp>
    </p:spTree>
    <p:extLst>
      <p:ext uri="{BB962C8B-B14F-4D97-AF65-F5344CB8AC3E}">
        <p14:creationId xmlns:p14="http://schemas.microsoft.com/office/powerpoint/2010/main" val="2363068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557" y="244082"/>
            <a:ext cx="10481562" cy="1118242"/>
          </a:xfrm>
        </p:spPr>
        <p:txBody>
          <a:bodyPr/>
          <a:lstStyle/>
          <a:p>
            <a:r>
              <a:rPr lang="en-US" sz="3200" dirty="0"/>
              <a:t>Limitations of </a:t>
            </a:r>
            <a:r>
              <a:rPr lang="en-US" sz="3200" dirty="0" err="1"/>
              <a:t>AutoML</a:t>
            </a:r>
            <a:endParaRPr lang="en-US" sz="3200" dirty="0"/>
          </a:p>
        </p:txBody>
      </p:sp>
      <p:sp>
        <p:nvSpPr>
          <p:cNvPr id="11" name="Content Placeholder 5">
            <a:extLst>
              <a:ext uri="{FF2B5EF4-FFF2-40B4-BE49-F238E27FC236}">
                <a16:creationId xmlns:a16="http://schemas.microsoft.com/office/drawing/2014/main" id="{77103ED8-88B0-4DD7-A3B6-29E54178FC51}"/>
              </a:ext>
            </a:extLst>
          </p:cNvPr>
          <p:cNvSpPr txBox="1">
            <a:spLocks/>
          </p:cNvSpPr>
          <p:nvPr/>
        </p:nvSpPr>
        <p:spPr>
          <a:xfrm>
            <a:off x="5114038" y="2159071"/>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Rectangle 11">
            <a:extLst>
              <a:ext uri="{FF2B5EF4-FFF2-40B4-BE49-F238E27FC236}">
                <a16:creationId xmlns:a16="http://schemas.microsoft.com/office/drawing/2014/main" id="{08226AA1-38A7-4BCE-8993-2B3FF113FC8F}"/>
              </a:ext>
            </a:extLst>
          </p:cNvPr>
          <p:cNvSpPr/>
          <p:nvPr/>
        </p:nvSpPr>
        <p:spPr>
          <a:xfrm>
            <a:off x="199138" y="823739"/>
            <a:ext cx="3241502" cy="1586019"/>
          </a:xfrm>
          <a:prstGeom prst="rect">
            <a:avLst/>
          </a:prstGeom>
          <a:solidFill>
            <a:srgbClr val="0067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Semi-automation of the model development process</a:t>
            </a:r>
          </a:p>
        </p:txBody>
      </p:sp>
      <p:sp>
        <p:nvSpPr>
          <p:cNvPr id="13" name="TextBox 29">
            <a:extLst>
              <a:ext uri="{FF2B5EF4-FFF2-40B4-BE49-F238E27FC236}">
                <a16:creationId xmlns:a16="http://schemas.microsoft.com/office/drawing/2014/main" id="{D5F55DAA-8E62-42CB-9A14-4F2459FAB8A8}"/>
              </a:ext>
            </a:extLst>
          </p:cNvPr>
          <p:cNvSpPr txBox="1"/>
          <p:nvPr/>
        </p:nvSpPr>
        <p:spPr>
          <a:xfrm>
            <a:off x="199139" y="2747966"/>
            <a:ext cx="3241502"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AutoML</a:t>
            </a:r>
            <a:r>
              <a:rPr lang="en-US" dirty="0"/>
              <a:t> solutions have not yet reached a fully automated stage</a:t>
            </a:r>
          </a:p>
          <a:p>
            <a:pPr marL="285750" indent="-285750">
              <a:buFont typeface="Arial" panose="020B0604020202020204" pitchFamily="34" charset="0"/>
              <a:buChar char="•"/>
            </a:pPr>
            <a:r>
              <a:rPr lang="en-US" dirty="0"/>
              <a:t>Various tools exists but have limited usability (especially open-sourced ones)</a:t>
            </a:r>
          </a:p>
        </p:txBody>
      </p:sp>
      <p:sp>
        <p:nvSpPr>
          <p:cNvPr id="15" name="Rectangle 14">
            <a:extLst>
              <a:ext uri="{FF2B5EF4-FFF2-40B4-BE49-F238E27FC236}">
                <a16:creationId xmlns:a16="http://schemas.microsoft.com/office/drawing/2014/main" id="{6F9882E6-F0CD-4FFB-BA55-5254A6A3DE4D}"/>
              </a:ext>
            </a:extLst>
          </p:cNvPr>
          <p:cNvSpPr/>
          <p:nvPr/>
        </p:nvSpPr>
        <p:spPr>
          <a:xfrm>
            <a:off x="3735425" y="823739"/>
            <a:ext cx="8200935" cy="1616289"/>
          </a:xfrm>
          <a:prstGeom prst="rect">
            <a:avLst/>
          </a:prstGeom>
          <a:solidFill>
            <a:srgbClr val="006772"/>
          </a:solidFill>
          <a:ln>
            <a:solidFill>
              <a:srgbClr val="0067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Without </a:t>
            </a:r>
            <a:r>
              <a:rPr lang="en-SG" b="1" dirty="0"/>
              <a:t>proper expertise, contextualization, and data complementarity, </a:t>
            </a:r>
            <a:r>
              <a:rPr lang="en-US" b="1" dirty="0" err="1"/>
              <a:t>AutoML</a:t>
            </a:r>
            <a:r>
              <a:rPr lang="en-SG" b="1" dirty="0"/>
              <a:t> is unlikely to produce the desired results</a:t>
            </a:r>
            <a:endParaRPr lang="en-US" b="1" dirty="0"/>
          </a:p>
        </p:txBody>
      </p:sp>
      <p:sp>
        <p:nvSpPr>
          <p:cNvPr id="20" name="TextBox 29">
            <a:extLst>
              <a:ext uri="{FF2B5EF4-FFF2-40B4-BE49-F238E27FC236}">
                <a16:creationId xmlns:a16="http://schemas.microsoft.com/office/drawing/2014/main" id="{CA02677B-B3F0-474B-AEDE-7D0920021CB4}"/>
              </a:ext>
            </a:extLst>
          </p:cNvPr>
          <p:cNvSpPr txBox="1"/>
          <p:nvPr/>
        </p:nvSpPr>
        <p:spPr>
          <a:xfrm>
            <a:off x="199139" y="6122822"/>
            <a:ext cx="1215796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b="1" dirty="0" err="1"/>
              <a:t>AutoML</a:t>
            </a:r>
            <a:r>
              <a:rPr lang="en-SG" b="1" dirty="0"/>
              <a:t> Is better used as a complementary tool to human experts, freeing them to engage in more value-add activities that leverage their combination of domain and technical knowledge. </a:t>
            </a:r>
          </a:p>
        </p:txBody>
      </p:sp>
      <p:sp>
        <p:nvSpPr>
          <p:cNvPr id="22" name="Content Placeholder 5">
            <a:extLst>
              <a:ext uri="{FF2B5EF4-FFF2-40B4-BE49-F238E27FC236}">
                <a16:creationId xmlns:a16="http://schemas.microsoft.com/office/drawing/2014/main" id="{52F9DB95-DD19-43F8-A0C8-746710A4B205}"/>
              </a:ext>
            </a:extLst>
          </p:cNvPr>
          <p:cNvSpPr txBox="1">
            <a:spLocks/>
          </p:cNvSpPr>
          <p:nvPr/>
        </p:nvSpPr>
        <p:spPr>
          <a:xfrm>
            <a:off x="5583168" y="4507974"/>
            <a:ext cx="4712470" cy="1024762"/>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Rectangle 22">
            <a:extLst>
              <a:ext uri="{FF2B5EF4-FFF2-40B4-BE49-F238E27FC236}">
                <a16:creationId xmlns:a16="http://schemas.microsoft.com/office/drawing/2014/main" id="{FFAA90FC-1EAE-42B0-8F8F-E54AE9DA0112}"/>
              </a:ext>
            </a:extLst>
          </p:cNvPr>
          <p:cNvSpPr/>
          <p:nvPr/>
        </p:nvSpPr>
        <p:spPr>
          <a:xfrm>
            <a:off x="3711531" y="2655732"/>
            <a:ext cx="2449417" cy="89167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Hyperparameter tuning </a:t>
            </a:r>
          </a:p>
        </p:txBody>
      </p:sp>
      <p:sp>
        <p:nvSpPr>
          <p:cNvPr id="24" name="TextBox 29">
            <a:extLst>
              <a:ext uri="{FF2B5EF4-FFF2-40B4-BE49-F238E27FC236}">
                <a16:creationId xmlns:a16="http://schemas.microsoft.com/office/drawing/2014/main" id="{3D77B564-ACAC-4001-9AFF-5697181DF332}"/>
              </a:ext>
            </a:extLst>
          </p:cNvPr>
          <p:cNvSpPr txBox="1"/>
          <p:nvPr/>
        </p:nvSpPr>
        <p:spPr>
          <a:xfrm>
            <a:off x="3473316" y="3646552"/>
            <a:ext cx="2948024" cy="20313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Out of the box hyperparameter tuning cannot handle domain specific peculiarities within the data. Intuition of which parameters to tweak</a:t>
            </a:r>
          </a:p>
        </p:txBody>
      </p:sp>
      <p:sp>
        <p:nvSpPr>
          <p:cNvPr id="25" name="Rectangle 24">
            <a:extLst>
              <a:ext uri="{FF2B5EF4-FFF2-40B4-BE49-F238E27FC236}">
                <a16:creationId xmlns:a16="http://schemas.microsoft.com/office/drawing/2014/main" id="{61EA6CE2-EA99-462B-AF9E-52425E034CB5}"/>
              </a:ext>
            </a:extLst>
          </p:cNvPr>
          <p:cNvSpPr/>
          <p:nvPr/>
        </p:nvSpPr>
        <p:spPr>
          <a:xfrm>
            <a:off x="6683449" y="2655732"/>
            <a:ext cx="2449417" cy="89167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Black Box models </a:t>
            </a:r>
            <a:endParaRPr lang="en-US" b="1" dirty="0"/>
          </a:p>
        </p:txBody>
      </p:sp>
      <p:sp>
        <p:nvSpPr>
          <p:cNvPr id="26" name="Rectangle 25">
            <a:extLst>
              <a:ext uri="{FF2B5EF4-FFF2-40B4-BE49-F238E27FC236}">
                <a16:creationId xmlns:a16="http://schemas.microsoft.com/office/drawing/2014/main" id="{F9F9B56C-F4B7-429C-8607-960CC4F71F22}"/>
              </a:ext>
            </a:extLst>
          </p:cNvPr>
          <p:cNvSpPr/>
          <p:nvPr/>
        </p:nvSpPr>
        <p:spPr>
          <a:xfrm>
            <a:off x="9526044" y="2638311"/>
            <a:ext cx="2410316" cy="891674"/>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Poor Feature engineering</a:t>
            </a:r>
            <a:endParaRPr lang="en-US" b="1" dirty="0"/>
          </a:p>
        </p:txBody>
      </p:sp>
      <p:sp>
        <p:nvSpPr>
          <p:cNvPr id="27" name="Rectangle 26">
            <a:extLst>
              <a:ext uri="{FF2B5EF4-FFF2-40B4-BE49-F238E27FC236}">
                <a16:creationId xmlns:a16="http://schemas.microsoft.com/office/drawing/2014/main" id="{500F27C3-6C61-4488-B15A-A46672A45E6E}"/>
              </a:ext>
            </a:extLst>
          </p:cNvPr>
          <p:cNvSpPr/>
          <p:nvPr/>
        </p:nvSpPr>
        <p:spPr>
          <a:xfrm rot="10800000" flipV="1">
            <a:off x="8854341" y="5804439"/>
            <a:ext cx="3082019"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28" name="TextBox 29">
            <a:extLst>
              <a:ext uri="{FF2B5EF4-FFF2-40B4-BE49-F238E27FC236}">
                <a16:creationId xmlns:a16="http://schemas.microsoft.com/office/drawing/2014/main" id="{6A2C3A24-1251-4DC1-80F3-202201FB47F5}"/>
              </a:ext>
            </a:extLst>
          </p:cNvPr>
          <p:cNvSpPr txBox="1"/>
          <p:nvPr/>
        </p:nvSpPr>
        <p:spPr>
          <a:xfrm>
            <a:off x="6538853" y="3666427"/>
            <a:ext cx="2948024"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SG" dirty="0"/>
              <a:t>Technical FS / Model Selection etc. may  result in poor interpretability of model </a:t>
            </a:r>
          </a:p>
        </p:txBody>
      </p:sp>
      <p:sp>
        <p:nvSpPr>
          <p:cNvPr id="29" name="Rectangle 28">
            <a:extLst>
              <a:ext uri="{FF2B5EF4-FFF2-40B4-BE49-F238E27FC236}">
                <a16:creationId xmlns:a16="http://schemas.microsoft.com/office/drawing/2014/main" id="{B2831F21-147A-4CC8-B7B7-D156C59517DB}"/>
              </a:ext>
            </a:extLst>
          </p:cNvPr>
          <p:cNvSpPr/>
          <p:nvPr/>
        </p:nvSpPr>
        <p:spPr>
          <a:xfrm>
            <a:off x="9486877" y="3646553"/>
            <a:ext cx="2699975" cy="2031325"/>
          </a:xfrm>
          <a:prstGeom prst="rect">
            <a:avLst/>
          </a:prstGeom>
        </p:spPr>
        <p:txBody>
          <a:bodyPr wrap="square">
            <a:spAutoFit/>
          </a:bodyPr>
          <a:lstStyle/>
          <a:p>
            <a:pPr marL="285750" indent="-285750">
              <a:buFont typeface="Arial" panose="020B0604020202020204" pitchFamily="34" charset="0"/>
              <a:buChar char="•"/>
            </a:pPr>
            <a:r>
              <a:rPr lang="en-US" dirty="0"/>
              <a:t>Unable to get additional supplementary data / perform data augmentation and integrate it within the pipeline</a:t>
            </a:r>
          </a:p>
        </p:txBody>
      </p:sp>
      <p:sp>
        <p:nvSpPr>
          <p:cNvPr id="30" name="Rectangle 29">
            <a:extLst>
              <a:ext uri="{FF2B5EF4-FFF2-40B4-BE49-F238E27FC236}">
                <a16:creationId xmlns:a16="http://schemas.microsoft.com/office/drawing/2014/main" id="{43162325-718A-46D9-B4E2-A16BEA952F2C}"/>
              </a:ext>
            </a:extLst>
          </p:cNvPr>
          <p:cNvSpPr/>
          <p:nvPr/>
        </p:nvSpPr>
        <p:spPr>
          <a:xfrm>
            <a:off x="199138" y="5777023"/>
            <a:ext cx="11871549" cy="373892"/>
          </a:xfrm>
          <a:prstGeom prst="rect">
            <a:avLst/>
          </a:prstGeom>
          <a:solidFill>
            <a:srgbClr val="0067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Conclusion</a:t>
            </a:r>
            <a:endParaRPr lang="en-US" b="1" dirty="0"/>
          </a:p>
        </p:txBody>
      </p:sp>
    </p:spTree>
    <p:extLst>
      <p:ext uri="{BB962C8B-B14F-4D97-AF65-F5344CB8AC3E}">
        <p14:creationId xmlns:p14="http://schemas.microsoft.com/office/powerpoint/2010/main" val="1541185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4279" y="2457588"/>
            <a:ext cx="3846122" cy="3740012"/>
          </a:xfrm>
        </p:spPr>
        <p:txBody>
          <a:bodyPr/>
          <a:lstStyle/>
          <a:p>
            <a:r>
              <a:rPr lang="en-US" sz="4000" dirty="0"/>
              <a:t>Exploring </a:t>
            </a:r>
            <a:br>
              <a:rPr lang="en-US" sz="4000" dirty="0"/>
            </a:br>
            <a:r>
              <a:rPr lang="en-US" sz="4000" dirty="0"/>
              <a:t>Open-sourced</a:t>
            </a:r>
            <a:br>
              <a:rPr lang="en-US" sz="4000" dirty="0"/>
            </a:br>
            <a:r>
              <a:rPr lang="en-US" sz="4000" dirty="0"/>
              <a:t>Frameworks</a:t>
            </a:r>
          </a:p>
        </p:txBody>
      </p:sp>
    </p:spTree>
    <p:extLst>
      <p:ext uri="{BB962C8B-B14F-4D97-AF65-F5344CB8AC3E}">
        <p14:creationId xmlns:p14="http://schemas.microsoft.com/office/powerpoint/2010/main" val="458669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9F6569-88EA-4B77-AFEE-F11878F996B7}"/>
              </a:ext>
            </a:extLst>
          </p:cNvPr>
          <p:cNvSpPr/>
          <p:nvPr/>
        </p:nvSpPr>
        <p:spPr>
          <a:xfrm>
            <a:off x="2466688" y="3309736"/>
            <a:ext cx="2558436" cy="3553941"/>
          </a:xfrm>
          <a:prstGeom prst="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SG" dirty="0"/>
          </a:p>
        </p:txBody>
      </p:sp>
      <p:sp>
        <p:nvSpPr>
          <p:cNvPr id="48" name="Rectangle 47">
            <a:extLst>
              <a:ext uri="{FF2B5EF4-FFF2-40B4-BE49-F238E27FC236}">
                <a16:creationId xmlns:a16="http://schemas.microsoft.com/office/drawing/2014/main" id="{E55B7DA6-35D5-497D-9CE4-ABDDFE9057EE}"/>
              </a:ext>
            </a:extLst>
          </p:cNvPr>
          <p:cNvSpPr/>
          <p:nvPr/>
        </p:nvSpPr>
        <p:spPr>
          <a:xfrm>
            <a:off x="7399607" y="3302000"/>
            <a:ext cx="2575881" cy="3537664"/>
          </a:xfrm>
          <a:prstGeom prst="rect">
            <a:avLst/>
          </a:prstGeom>
          <a:solidFill>
            <a:srgbClr val="00206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en-US" dirty="0"/>
          </a:p>
        </p:txBody>
      </p:sp>
      <p:pic>
        <p:nvPicPr>
          <p:cNvPr id="22" name="Google Shape;122;p20">
            <a:extLst>
              <a:ext uri="{FF2B5EF4-FFF2-40B4-BE49-F238E27FC236}">
                <a16:creationId xmlns:a16="http://schemas.microsoft.com/office/drawing/2014/main" id="{0697DB45-78EF-49C4-86E9-246B7A3B07BF}"/>
              </a:ext>
            </a:extLst>
          </p:cNvPr>
          <p:cNvPicPr preferRelativeResize="0"/>
          <p:nvPr/>
        </p:nvPicPr>
        <p:blipFill>
          <a:blip r:embed="rId3">
            <a:alphaModFix/>
          </a:blip>
          <a:stretch>
            <a:fillRect/>
          </a:stretch>
        </p:blipFill>
        <p:spPr>
          <a:xfrm>
            <a:off x="2622592" y="1385496"/>
            <a:ext cx="2246628" cy="1898127"/>
          </a:xfrm>
          <a:prstGeom prst="rect">
            <a:avLst/>
          </a:prstGeom>
          <a:noFill/>
          <a:ln>
            <a:noFill/>
          </a:ln>
        </p:spPr>
      </p:pic>
      <p:sp>
        <p:nvSpPr>
          <p:cNvPr id="23" name="Title 3">
            <a:extLst>
              <a:ext uri="{FF2B5EF4-FFF2-40B4-BE49-F238E27FC236}">
                <a16:creationId xmlns:a16="http://schemas.microsoft.com/office/drawing/2014/main" id="{0834F8B4-22C6-4A94-94CD-31B7B3EB893F}"/>
              </a:ext>
            </a:extLst>
          </p:cNvPr>
          <p:cNvSpPr>
            <a:spLocks noGrp="1"/>
          </p:cNvSpPr>
          <p:nvPr>
            <p:ph type="title"/>
          </p:nvPr>
        </p:nvSpPr>
        <p:spPr>
          <a:xfrm>
            <a:off x="114557" y="244082"/>
            <a:ext cx="10481562" cy="549789"/>
          </a:xfrm>
        </p:spPr>
        <p:txBody>
          <a:bodyPr/>
          <a:lstStyle/>
          <a:p>
            <a:r>
              <a:rPr lang="en-US" sz="3200" dirty="0"/>
              <a:t>2 Popular Python based Open-sourced Frameworks</a:t>
            </a:r>
          </a:p>
        </p:txBody>
      </p:sp>
      <p:pic>
        <p:nvPicPr>
          <p:cNvPr id="24" name="Google Shape;307;p41">
            <a:extLst>
              <a:ext uri="{FF2B5EF4-FFF2-40B4-BE49-F238E27FC236}">
                <a16:creationId xmlns:a16="http://schemas.microsoft.com/office/drawing/2014/main" id="{0ED25C27-9F8B-4556-B24A-7654C9844405}"/>
              </a:ext>
            </a:extLst>
          </p:cNvPr>
          <p:cNvPicPr preferRelativeResize="0"/>
          <p:nvPr/>
        </p:nvPicPr>
        <p:blipFill>
          <a:blip r:embed="rId4">
            <a:alphaModFix/>
          </a:blip>
          <a:stretch>
            <a:fillRect/>
          </a:stretch>
        </p:blipFill>
        <p:spPr>
          <a:xfrm>
            <a:off x="7573680" y="1385496"/>
            <a:ext cx="2227734" cy="1903804"/>
          </a:xfrm>
          <a:prstGeom prst="rect">
            <a:avLst/>
          </a:prstGeom>
          <a:noFill/>
          <a:ln>
            <a:noFill/>
          </a:ln>
        </p:spPr>
      </p:pic>
    </p:spTree>
    <p:extLst>
      <p:ext uri="{BB962C8B-B14F-4D97-AF65-F5344CB8AC3E}">
        <p14:creationId xmlns:p14="http://schemas.microsoft.com/office/powerpoint/2010/main" val="357376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3">
            <a:extLst>
              <a:ext uri="{FF2B5EF4-FFF2-40B4-BE49-F238E27FC236}">
                <a16:creationId xmlns:a16="http://schemas.microsoft.com/office/drawing/2014/main" id="{0834F8B4-22C6-4A94-94CD-31B7B3EB893F}"/>
              </a:ext>
            </a:extLst>
          </p:cNvPr>
          <p:cNvSpPr>
            <a:spLocks noGrp="1"/>
          </p:cNvSpPr>
          <p:nvPr>
            <p:ph type="title"/>
          </p:nvPr>
        </p:nvSpPr>
        <p:spPr>
          <a:xfrm>
            <a:off x="332315" y="244082"/>
            <a:ext cx="10263803" cy="549789"/>
          </a:xfrm>
        </p:spPr>
        <p:txBody>
          <a:bodyPr/>
          <a:lstStyle/>
          <a:p>
            <a:r>
              <a:rPr lang="en-US" sz="3200" dirty="0"/>
              <a:t>Feature Comparison</a:t>
            </a:r>
          </a:p>
        </p:txBody>
      </p:sp>
      <p:graphicFrame>
        <p:nvGraphicFramePr>
          <p:cNvPr id="8" name="Table 7">
            <a:extLst>
              <a:ext uri="{FF2B5EF4-FFF2-40B4-BE49-F238E27FC236}">
                <a16:creationId xmlns:a16="http://schemas.microsoft.com/office/drawing/2014/main" id="{9765003A-741E-4E31-93E7-2AEFEC4384BE}"/>
              </a:ext>
            </a:extLst>
          </p:cNvPr>
          <p:cNvGraphicFramePr>
            <a:graphicFrameLocks noGrp="1"/>
          </p:cNvGraphicFramePr>
          <p:nvPr>
            <p:extLst>
              <p:ext uri="{D42A27DB-BD31-4B8C-83A1-F6EECF244321}">
                <p14:modId xmlns:p14="http://schemas.microsoft.com/office/powerpoint/2010/main" val="3789920179"/>
              </p:ext>
            </p:extLst>
          </p:nvPr>
        </p:nvGraphicFramePr>
        <p:xfrm>
          <a:off x="166157" y="830528"/>
          <a:ext cx="11859685" cy="5905780"/>
        </p:xfrm>
        <a:graphic>
          <a:graphicData uri="http://schemas.openxmlformats.org/drawingml/2006/table">
            <a:tbl>
              <a:tblPr firstRow="1" firstCol="1" bandRow="1">
                <a:tableStyleId>{5C22544A-7EE6-4342-B048-85BDC9FD1C3A}</a:tableStyleId>
              </a:tblPr>
              <a:tblGrid>
                <a:gridCol w="3731360">
                  <a:extLst>
                    <a:ext uri="{9D8B030D-6E8A-4147-A177-3AD203B41FA5}">
                      <a16:colId xmlns:a16="http://schemas.microsoft.com/office/drawing/2014/main" val="2312086347"/>
                    </a:ext>
                  </a:extLst>
                </a:gridCol>
                <a:gridCol w="4719937">
                  <a:extLst>
                    <a:ext uri="{9D8B030D-6E8A-4147-A177-3AD203B41FA5}">
                      <a16:colId xmlns:a16="http://schemas.microsoft.com/office/drawing/2014/main" val="40406003"/>
                    </a:ext>
                  </a:extLst>
                </a:gridCol>
                <a:gridCol w="3408388">
                  <a:extLst>
                    <a:ext uri="{9D8B030D-6E8A-4147-A177-3AD203B41FA5}">
                      <a16:colId xmlns:a16="http://schemas.microsoft.com/office/drawing/2014/main" val="125624157"/>
                    </a:ext>
                  </a:extLst>
                </a:gridCol>
              </a:tblGrid>
              <a:tr h="660400">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Frameworks</a:t>
                      </a:r>
                    </a:p>
                  </a:txBody>
                  <a:tcPr marL="33270" marR="33270" marT="0" marB="0" anchor="ctr"/>
                </a:tc>
                <a:tc>
                  <a:txBody>
                    <a:bodyPr/>
                    <a:lstStyle/>
                    <a:p>
                      <a:pPr marL="0" marR="0" algn="ctr">
                        <a:lnSpc>
                          <a:spcPct val="107000"/>
                        </a:lnSpc>
                        <a:spcBef>
                          <a:spcPts val="0"/>
                        </a:spcBef>
                        <a:spcAft>
                          <a:spcPts val="0"/>
                        </a:spcAft>
                      </a:pPr>
                      <a:endParaRPr lang="en-US" sz="1800" b="1" dirty="0">
                        <a:effectLst/>
                        <a:latin typeface="+mn-lt"/>
                      </a:endParaRPr>
                    </a:p>
                    <a:p>
                      <a:pPr marL="0" marR="0" algn="ctr">
                        <a:lnSpc>
                          <a:spcPct val="107000"/>
                        </a:lnSpc>
                        <a:spcBef>
                          <a:spcPts val="0"/>
                        </a:spcBef>
                        <a:spcAft>
                          <a:spcPts val="0"/>
                        </a:spcAft>
                      </a:pPr>
                      <a:r>
                        <a:rPr lang="en-US" sz="1800" b="1" dirty="0">
                          <a:effectLst/>
                          <a:latin typeface="+mn-lt"/>
                        </a:rPr>
                        <a:t>H2O </a:t>
                      </a:r>
                      <a:r>
                        <a:rPr lang="en-US" sz="1800" b="1" dirty="0" err="1">
                          <a:effectLst/>
                          <a:latin typeface="+mn-lt"/>
                        </a:rPr>
                        <a:t>AutoML</a:t>
                      </a:r>
                      <a:endParaRPr lang="en-US" sz="1800" b="1" dirty="0">
                        <a:effectLst/>
                        <a:latin typeface="+mn-lt"/>
                        <a:ea typeface="DengXian"/>
                        <a:cs typeface="Times New Roman" panose="02020603050405020304" pitchFamily="18" charset="0"/>
                      </a:endParaRPr>
                    </a:p>
                  </a:txBody>
                  <a:tcPr marL="33270" marR="33270" marT="0" marB="0"/>
                </a:tc>
                <a:tc>
                  <a:txBody>
                    <a:bodyPr/>
                    <a:lstStyle/>
                    <a:p>
                      <a:pPr marL="0" marR="0" algn="ctr">
                        <a:lnSpc>
                          <a:spcPct val="107000"/>
                        </a:lnSpc>
                        <a:spcBef>
                          <a:spcPts val="0"/>
                        </a:spcBef>
                        <a:spcAft>
                          <a:spcPts val="0"/>
                        </a:spcAft>
                      </a:pPr>
                      <a:endParaRPr lang="en-SG" b="1" dirty="0"/>
                    </a:p>
                    <a:p>
                      <a:pPr marL="0" marR="0" algn="ctr">
                        <a:lnSpc>
                          <a:spcPct val="107000"/>
                        </a:lnSpc>
                        <a:spcBef>
                          <a:spcPts val="0"/>
                        </a:spcBef>
                        <a:spcAft>
                          <a:spcPts val="0"/>
                        </a:spcAft>
                      </a:pPr>
                      <a:r>
                        <a:rPr lang="en-SG" b="1" dirty="0"/>
                        <a:t>TPOT</a:t>
                      </a:r>
                    </a:p>
                    <a:p>
                      <a:pPr marL="0" marR="0" algn="ctr">
                        <a:lnSpc>
                          <a:spcPct val="107000"/>
                        </a:lnSpc>
                        <a:spcBef>
                          <a:spcPts val="0"/>
                        </a:spcBef>
                        <a:spcAft>
                          <a:spcPts val="0"/>
                        </a:spcAft>
                      </a:pPr>
                      <a:endParaRPr lang="en-US" sz="1800" b="1" dirty="0">
                        <a:effectLst/>
                        <a:latin typeface="+mn-lt"/>
                        <a:ea typeface="DengXian"/>
                        <a:cs typeface="Times New Roman" panose="02020603050405020304" pitchFamily="18" charset="0"/>
                      </a:endParaRPr>
                    </a:p>
                  </a:txBody>
                  <a:tcPr marL="33270" marR="33270" marT="0" marB="0"/>
                </a:tc>
                <a:extLst>
                  <a:ext uri="{0D108BD9-81ED-4DB2-BD59-A6C34878D82A}">
                    <a16:rowId xmlns:a16="http://schemas.microsoft.com/office/drawing/2014/main" val="997613541"/>
                  </a:ext>
                </a:extLst>
              </a:tr>
              <a:tr h="431800">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Features</a:t>
                      </a:r>
                    </a:p>
                  </a:txBody>
                  <a:tcPr marL="33270" marR="33270" marT="0" marB="0" anchor="ctr"/>
                </a:tc>
                <a:tc>
                  <a:txBody>
                    <a:bodyPr/>
                    <a:lstStyle/>
                    <a:p>
                      <a:pPr marL="0" marR="0" algn="ctr">
                        <a:lnSpc>
                          <a:spcPct val="107000"/>
                        </a:lnSpc>
                        <a:spcBef>
                          <a:spcPts val="0"/>
                        </a:spcBef>
                        <a:spcAft>
                          <a:spcPts val="0"/>
                        </a:spcAft>
                      </a:pPr>
                      <a:r>
                        <a:rPr lang="en-SG" dirty="0"/>
                        <a:t>Supports imputation, one-hot encoding, standardization for feature engineering, model selection and tuning</a:t>
                      </a:r>
                      <a:endParaRPr lang="en-US" sz="1800" b="0" dirty="0">
                        <a:effectLst/>
                        <a:latin typeface="+mn-lt"/>
                        <a:ea typeface="DengXian"/>
                        <a:cs typeface="Times New Roman" panose="02020603050405020304" pitchFamily="18" charset="0"/>
                      </a:endParaRPr>
                    </a:p>
                  </a:txBody>
                  <a:tcPr marL="33270" marR="33270" marT="0" marB="0"/>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Supports model selection and tuning</a:t>
                      </a:r>
                    </a:p>
                  </a:txBody>
                  <a:tcPr marL="33270" marR="33270" marT="0" marB="0"/>
                </a:tc>
                <a:extLst>
                  <a:ext uri="{0D108BD9-81ED-4DB2-BD59-A6C34878D82A}">
                    <a16:rowId xmlns:a16="http://schemas.microsoft.com/office/drawing/2014/main" val="3046185290"/>
                  </a:ext>
                </a:extLst>
              </a:tr>
              <a:tr h="560641">
                <a:tc>
                  <a:txBody>
                    <a:bodyPr/>
                    <a:lstStyle/>
                    <a:p>
                      <a:pPr marL="0" marR="0" algn="ctr">
                        <a:lnSpc>
                          <a:spcPct val="107000"/>
                        </a:lnSpc>
                        <a:spcBef>
                          <a:spcPts val="0"/>
                        </a:spcBef>
                        <a:spcAft>
                          <a:spcPts val="0"/>
                        </a:spcAft>
                      </a:pPr>
                      <a:r>
                        <a:rPr lang="en-US" sz="1800" b="1" dirty="0">
                          <a:effectLst/>
                          <a:latin typeface="+mn-lt"/>
                        </a:rPr>
                        <a:t>Backend Framework</a:t>
                      </a:r>
                      <a:endParaRPr lang="en-US" sz="1800" b="1" dirty="0">
                        <a:effectLst/>
                        <a:latin typeface="+mn-lt"/>
                        <a:ea typeface="DengXian"/>
                        <a:cs typeface="Times New Roman" panose="02020603050405020304" pitchFamily="18" charset="0"/>
                      </a:endParaRPr>
                    </a:p>
                  </a:txBody>
                  <a:tcPr marL="33270" marR="33270" marT="0" marB="0" anchor="ctr"/>
                </a:tc>
                <a:tc>
                  <a:txBody>
                    <a:bodyPr/>
                    <a:lstStyle/>
                    <a:p>
                      <a:pPr marL="0" indent="0" algn="ctr">
                        <a:buFont typeface="Arial" panose="020B0604020202020204" pitchFamily="34" charset="0"/>
                        <a:buNone/>
                      </a:pPr>
                      <a:r>
                        <a:rPr lang="en-SG" dirty="0" err="1">
                          <a:latin typeface="+mn-lt"/>
                        </a:rPr>
                        <a:t>Prioprietary</a:t>
                      </a:r>
                      <a:endParaRPr lang="en-SG" dirty="0">
                        <a:latin typeface="+mn-lt"/>
                      </a:endParaRPr>
                    </a:p>
                  </a:txBody>
                  <a:tcPr marL="33270" marR="33270" marT="0" marB="0"/>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SG" dirty="0">
                          <a:latin typeface="+mn-lt"/>
                        </a:rPr>
                        <a:t>Scikit learn</a:t>
                      </a:r>
                    </a:p>
                  </a:txBody>
                  <a:tcPr marL="33270" marR="33270" marT="0" marB="0"/>
                </a:tc>
                <a:extLst>
                  <a:ext uri="{0D108BD9-81ED-4DB2-BD59-A6C34878D82A}">
                    <a16:rowId xmlns:a16="http://schemas.microsoft.com/office/drawing/2014/main" val="3205554745"/>
                  </a:ext>
                </a:extLst>
              </a:tr>
              <a:tr h="716089">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Outputs</a:t>
                      </a:r>
                    </a:p>
                  </a:txBody>
                  <a:tcPr marL="33270" marR="33270" marT="0" marB="0" anchor="ctr"/>
                </a:tc>
                <a:tc>
                  <a:txBody>
                    <a:bodyPr/>
                    <a:lstStyle/>
                    <a:p>
                      <a:pPr marL="285750" marR="0" indent="-285750" algn="ctr">
                        <a:lnSpc>
                          <a:spcPct val="107000"/>
                        </a:lnSpc>
                        <a:spcBef>
                          <a:spcPts val="0"/>
                        </a:spcBef>
                        <a:spcAft>
                          <a:spcPts val="0"/>
                        </a:spcAft>
                        <a:buFont typeface="Arial" panose="020B0604020202020204" pitchFamily="34" charset="0"/>
                        <a:buChar char="•"/>
                      </a:pPr>
                      <a:r>
                        <a:rPr lang="en-SG" dirty="0"/>
                        <a:t>Ensemble model that can be saved and reloaded into the h2o framework to be used in production systems o</a:t>
                      </a:r>
                      <a:r>
                        <a:rPr lang="en-SG" sz="1800" b="0" i="0" kern="1200" dirty="0">
                          <a:solidFill>
                            <a:schemeClr val="dk1"/>
                          </a:solidFill>
                          <a:effectLst/>
                          <a:latin typeface="+mn-lt"/>
                          <a:ea typeface="+mn-ea"/>
                          <a:cs typeface="+mn-cs"/>
                        </a:rPr>
                        <a:t>r exported for separate use</a:t>
                      </a:r>
                    </a:p>
                    <a:p>
                      <a:pPr marL="285750" marR="0" indent="-285750" algn="ctr">
                        <a:lnSpc>
                          <a:spcPct val="107000"/>
                        </a:lnSpc>
                        <a:spcBef>
                          <a:spcPts val="0"/>
                        </a:spcBef>
                        <a:spcAft>
                          <a:spcPts val="0"/>
                        </a:spcAft>
                        <a:buFont typeface="Arial" panose="020B0604020202020204" pitchFamily="34" charset="0"/>
                        <a:buChar char="•"/>
                      </a:pPr>
                      <a:r>
                        <a:rPr lang="en-SG" sz="1800" b="0" i="0" kern="1200" dirty="0">
                          <a:solidFill>
                            <a:schemeClr val="dk1"/>
                          </a:solidFill>
                          <a:effectLst/>
                          <a:latin typeface="+mn-lt"/>
                          <a:ea typeface="+mn-ea"/>
                          <a:cs typeface="+mn-cs"/>
                        </a:rPr>
                        <a:t>Model Dashboard and Feature importance</a:t>
                      </a:r>
                      <a:endParaRPr lang="en-US" sz="1800" b="0" dirty="0">
                        <a:effectLst/>
                        <a:latin typeface="+mn-lt"/>
                        <a:ea typeface="DengXian"/>
                        <a:cs typeface="Times New Roman" panose="02020603050405020304" pitchFamily="18" charset="0"/>
                      </a:endParaRPr>
                    </a:p>
                  </a:txBody>
                  <a:tcPr marL="33270" marR="3327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dirty="0">
                          <a:latin typeface="+mn-lt"/>
                        </a:rPr>
                        <a:t>Export a </a:t>
                      </a:r>
                      <a:r>
                        <a:rPr lang="en-SG" dirty="0" err="1">
                          <a:latin typeface="+mn-lt"/>
                        </a:rPr>
                        <a:t>sklearn</a:t>
                      </a:r>
                      <a:r>
                        <a:rPr lang="en-SG" dirty="0">
                          <a:latin typeface="+mn-lt"/>
                        </a:rPr>
                        <a:t> pipeline to code to be further modified by hand</a:t>
                      </a:r>
                    </a:p>
                    <a:p>
                      <a:pPr algn="ctr"/>
                      <a:endParaRPr lang="en-SG" dirty="0">
                        <a:latin typeface="+mn-lt"/>
                      </a:endParaRPr>
                    </a:p>
                  </a:txBody>
                  <a:tcPr marL="33270" marR="33270" marT="0" marB="0"/>
                </a:tc>
                <a:extLst>
                  <a:ext uri="{0D108BD9-81ED-4DB2-BD59-A6C34878D82A}">
                    <a16:rowId xmlns:a16="http://schemas.microsoft.com/office/drawing/2014/main" val="4150295538"/>
                  </a:ext>
                </a:extLst>
              </a:tr>
              <a:tr h="572872">
                <a:tc>
                  <a:txBody>
                    <a:bodyPr/>
                    <a:lstStyle/>
                    <a:p>
                      <a:pPr marL="0" marR="0" algn="ctr">
                        <a:lnSpc>
                          <a:spcPct val="107000"/>
                        </a:lnSpc>
                        <a:spcBef>
                          <a:spcPts val="0"/>
                        </a:spcBef>
                        <a:spcAft>
                          <a:spcPts val="0"/>
                        </a:spcAft>
                      </a:pPr>
                      <a:r>
                        <a:rPr lang="en-US" sz="1800" b="1" dirty="0">
                          <a:effectLst/>
                          <a:latin typeface="+mn-lt"/>
                        </a:rPr>
                        <a:t>API Language Support</a:t>
                      </a:r>
                      <a:endParaRPr lang="en-US" sz="1800" b="1" dirty="0">
                        <a:effectLst/>
                        <a:latin typeface="+mn-lt"/>
                        <a:ea typeface="DengXian"/>
                        <a:cs typeface="Times New Roman" panose="02020603050405020304" pitchFamily="18" charset="0"/>
                      </a:endParaRPr>
                    </a:p>
                  </a:txBody>
                  <a:tcPr marL="33270" marR="33270" marT="0" marB="0" anchor="ctr"/>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Python, R, Scala and a web GUI</a:t>
                      </a:r>
                    </a:p>
                  </a:txBody>
                  <a:tcPr marL="33270" marR="33270" marT="0" marB="0"/>
                </a:tc>
                <a:tc>
                  <a:txBody>
                    <a:bodyPr/>
                    <a:lstStyle/>
                    <a:p>
                      <a:pPr marL="0" indent="0" algn="ctr">
                        <a:buFont typeface="Arial" panose="020B0604020202020204" pitchFamily="34" charset="0"/>
                        <a:buNone/>
                      </a:pPr>
                      <a:r>
                        <a:rPr lang="en-SG" dirty="0">
                          <a:latin typeface="+mn-lt"/>
                        </a:rPr>
                        <a:t>Python</a:t>
                      </a:r>
                    </a:p>
                    <a:p>
                      <a:pPr marL="0" marR="0" algn="ctr">
                        <a:lnSpc>
                          <a:spcPct val="107000"/>
                        </a:lnSpc>
                        <a:spcBef>
                          <a:spcPts val="0"/>
                        </a:spcBef>
                        <a:spcAft>
                          <a:spcPts val="0"/>
                        </a:spcAft>
                      </a:pPr>
                      <a:endParaRPr lang="en-US" sz="1800" b="0" dirty="0">
                        <a:effectLst/>
                        <a:latin typeface="+mn-lt"/>
                        <a:ea typeface="DengXian"/>
                        <a:cs typeface="Times New Roman" panose="02020603050405020304" pitchFamily="18" charset="0"/>
                      </a:endParaRPr>
                    </a:p>
                  </a:txBody>
                  <a:tcPr marL="33270" marR="33270" marT="0" marB="0"/>
                </a:tc>
                <a:extLst>
                  <a:ext uri="{0D108BD9-81ED-4DB2-BD59-A6C34878D82A}">
                    <a16:rowId xmlns:a16="http://schemas.microsoft.com/office/drawing/2014/main" val="3650330285"/>
                  </a:ext>
                </a:extLst>
              </a:tr>
              <a:tr h="803808">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Platforms Supported</a:t>
                      </a:r>
                    </a:p>
                  </a:txBody>
                  <a:tcPr marL="33270" marR="33270" marT="0" marB="0" anchor="ctr"/>
                </a:tc>
                <a:tc>
                  <a:txBody>
                    <a:bodyPr/>
                    <a:lstStyle/>
                    <a:p>
                      <a:pPr marL="0" marR="0" algn="ctr">
                        <a:lnSpc>
                          <a:spcPct val="107000"/>
                        </a:lnSpc>
                        <a:spcBef>
                          <a:spcPts val="0"/>
                        </a:spcBef>
                        <a:spcAft>
                          <a:spcPts val="0"/>
                        </a:spcAft>
                      </a:pPr>
                      <a:r>
                        <a:rPr lang="en-SG" sz="1800" b="0" i="0" kern="1200" dirty="0">
                          <a:solidFill>
                            <a:schemeClr val="dk1"/>
                          </a:solidFill>
                          <a:effectLst/>
                          <a:latin typeface="+mn-lt"/>
                          <a:ea typeface="+mn-ea"/>
                          <a:cs typeface="+mn-cs"/>
                        </a:rPr>
                        <a:t>Hadoop, Spark, AWS, your laptop</a:t>
                      </a:r>
                      <a:endParaRPr lang="en-US" sz="1800" b="0" dirty="0">
                        <a:effectLst/>
                        <a:latin typeface="+mn-lt"/>
                        <a:ea typeface="DengXian"/>
                        <a:cs typeface="Times New Roman" panose="02020603050405020304" pitchFamily="18" charset="0"/>
                      </a:endParaRPr>
                    </a:p>
                  </a:txBody>
                  <a:tcPr marL="33270" marR="33270" marT="0" marB="0"/>
                </a:tc>
                <a:tc>
                  <a:txBody>
                    <a:bodyPr/>
                    <a:lstStyle/>
                    <a:p>
                      <a:pPr marL="0" indent="0" algn="ctr">
                        <a:buFont typeface="Arial" panose="020B0604020202020204" pitchFamily="34" charset="0"/>
                        <a:buNone/>
                      </a:pPr>
                      <a:r>
                        <a:rPr lang="en-US" dirty="0">
                          <a:latin typeface="+mn-lt"/>
                        </a:rPr>
                        <a:t>Laptop</a:t>
                      </a:r>
                    </a:p>
                  </a:txBody>
                  <a:tcPr marL="33270" marR="33270" marT="0" marB="0"/>
                </a:tc>
                <a:extLst>
                  <a:ext uri="{0D108BD9-81ED-4DB2-BD59-A6C34878D82A}">
                    <a16:rowId xmlns:a16="http://schemas.microsoft.com/office/drawing/2014/main" val="3686628731"/>
                  </a:ext>
                </a:extLst>
              </a:tr>
              <a:tr h="803808">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Time to run </a:t>
                      </a:r>
                    </a:p>
                  </a:txBody>
                  <a:tcPr marL="33270" marR="33270" marT="0" marB="0" anchor="ctr"/>
                </a:tc>
                <a:tc gridSpan="2">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Can be customized by adjusting parameters. Time to convergence might vary depending on hardware and model performance requirements</a:t>
                      </a:r>
                    </a:p>
                  </a:txBody>
                  <a:tcPr marL="33270" marR="33270" marT="0" marB="0"/>
                </a:tc>
                <a:tc hMerge="1">
                  <a:txBody>
                    <a:bodyPr/>
                    <a:lstStyle/>
                    <a:p>
                      <a:pPr marL="0" indent="0" algn="ctr">
                        <a:buFont typeface="Arial" panose="020B0604020202020204" pitchFamily="34" charset="0"/>
                        <a:buNone/>
                      </a:pPr>
                      <a:endParaRPr lang="en-US" dirty="0">
                        <a:latin typeface="+mn-lt"/>
                      </a:endParaRPr>
                    </a:p>
                  </a:txBody>
                  <a:tcPr marL="33270" marR="33270" marT="0" marB="0"/>
                </a:tc>
                <a:extLst>
                  <a:ext uri="{0D108BD9-81ED-4DB2-BD59-A6C34878D82A}">
                    <a16:rowId xmlns:a16="http://schemas.microsoft.com/office/drawing/2014/main" val="3532214516"/>
                  </a:ext>
                </a:extLst>
              </a:tr>
            </a:tbl>
          </a:graphicData>
        </a:graphic>
      </p:graphicFrame>
    </p:spTree>
    <p:extLst>
      <p:ext uri="{BB962C8B-B14F-4D97-AF65-F5344CB8AC3E}">
        <p14:creationId xmlns:p14="http://schemas.microsoft.com/office/powerpoint/2010/main" val="3216372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973180" y="1047112"/>
            <a:ext cx="6519395" cy="929798"/>
          </a:xfrm>
        </p:spPr>
        <p:txBody>
          <a:bodyPr/>
          <a:lstStyle/>
          <a:p>
            <a:pPr algn="ctr"/>
            <a:r>
              <a:rPr lang="en-US" dirty="0"/>
              <a:t>Part 3 Agenda</a:t>
            </a:r>
          </a:p>
        </p:txBody>
      </p:sp>
      <p:sp>
        <p:nvSpPr>
          <p:cNvPr id="3" name="Text Placeholder 2"/>
          <p:cNvSpPr>
            <a:spLocks noGrp="1"/>
          </p:cNvSpPr>
          <p:nvPr>
            <p:ph type="body" sz="quarter" idx="10"/>
          </p:nvPr>
        </p:nvSpPr>
        <p:spPr>
          <a:xfrm>
            <a:off x="2777068" y="2095148"/>
            <a:ext cx="3849510" cy="2162528"/>
          </a:xfrm>
        </p:spPr>
        <p:txBody>
          <a:bodyPr/>
          <a:lstStyle/>
          <a:p>
            <a:pPr marL="609585" indent="-423323">
              <a:buSzPts val="1400"/>
              <a:buFont typeface="Lato"/>
              <a:buChar char="●"/>
            </a:pPr>
            <a:r>
              <a:rPr lang="en-US" sz="2000" dirty="0">
                <a:latin typeface="Lato"/>
                <a:ea typeface="Lato"/>
                <a:cs typeface="Lato"/>
                <a:sym typeface="Lato"/>
              </a:rPr>
              <a:t>What is </a:t>
            </a:r>
            <a:r>
              <a:rPr lang="en-US" sz="2000" dirty="0" err="1">
                <a:latin typeface="Lato"/>
                <a:ea typeface="Lato"/>
                <a:cs typeface="Lato"/>
                <a:sym typeface="Lato"/>
              </a:rPr>
              <a:t>autoML</a:t>
            </a:r>
            <a:r>
              <a:rPr lang="en-US" sz="2000" dirty="0">
                <a:latin typeface="Lato"/>
                <a:ea typeface="Lato"/>
                <a:cs typeface="Lato"/>
                <a:sym typeface="Lato"/>
              </a:rPr>
              <a:t> </a:t>
            </a:r>
          </a:p>
          <a:p>
            <a:pPr marL="609585" indent="-423323">
              <a:buSzPts val="1400"/>
              <a:buFont typeface="Lato"/>
              <a:buChar char="●"/>
            </a:pPr>
            <a:r>
              <a:rPr lang="en-US" sz="2000" dirty="0">
                <a:latin typeface="Lato"/>
                <a:ea typeface="Lato"/>
                <a:cs typeface="Lato"/>
                <a:sym typeface="Lato"/>
              </a:rPr>
              <a:t>Evaluating</a:t>
            </a:r>
            <a:br>
              <a:rPr lang="en-US" sz="2000" dirty="0">
                <a:latin typeface="Lato"/>
                <a:ea typeface="Lato"/>
                <a:cs typeface="Lato"/>
                <a:sym typeface="Lato"/>
              </a:rPr>
            </a:br>
            <a:r>
              <a:rPr lang="en-US" sz="2000" dirty="0" err="1">
                <a:latin typeface="Lato"/>
                <a:ea typeface="Lato"/>
                <a:cs typeface="Lato"/>
                <a:sym typeface="Lato"/>
              </a:rPr>
              <a:t>AutoML’s</a:t>
            </a:r>
            <a:r>
              <a:rPr lang="en-US" sz="2000" dirty="0">
                <a:latin typeface="Lato"/>
                <a:ea typeface="Lato"/>
                <a:cs typeface="Lato"/>
                <a:sym typeface="Lato"/>
              </a:rPr>
              <a:t> functionality</a:t>
            </a:r>
          </a:p>
          <a:p>
            <a:pPr marL="609585" indent="-423323">
              <a:buSzPts val="1400"/>
              <a:buFont typeface="Lato"/>
              <a:buChar char="●"/>
            </a:pPr>
            <a:r>
              <a:rPr lang="en-US" sz="2000" dirty="0"/>
              <a:t>Limitations of </a:t>
            </a:r>
            <a:r>
              <a:rPr lang="en-US" sz="2000" dirty="0" err="1"/>
              <a:t>AutoML</a:t>
            </a:r>
            <a:endParaRPr lang="en-US" sz="2000" dirty="0">
              <a:latin typeface="Lato"/>
              <a:ea typeface="Lato"/>
              <a:cs typeface="Lato"/>
              <a:sym typeface="Lato"/>
            </a:endParaRPr>
          </a:p>
          <a:p>
            <a:pPr marL="609585" indent="-423323">
              <a:buSzPts val="1400"/>
              <a:buFont typeface="Lato"/>
              <a:buChar char="●"/>
            </a:pPr>
            <a:r>
              <a:rPr lang="en-US" sz="2000" dirty="0">
                <a:latin typeface="Lato"/>
                <a:ea typeface="Lato"/>
                <a:cs typeface="Lato"/>
                <a:sym typeface="Lato"/>
              </a:rPr>
              <a:t>Exploring </a:t>
            </a:r>
            <a:br>
              <a:rPr lang="en-US" sz="2000" dirty="0">
                <a:latin typeface="Lato"/>
                <a:ea typeface="Lato"/>
                <a:cs typeface="Lato"/>
                <a:sym typeface="Lato"/>
              </a:rPr>
            </a:br>
            <a:r>
              <a:rPr lang="en-US" sz="2000" dirty="0">
                <a:latin typeface="Lato"/>
                <a:ea typeface="Lato"/>
                <a:cs typeface="Lato"/>
                <a:sym typeface="Lato"/>
              </a:rPr>
              <a:t>Open-sourced</a:t>
            </a:r>
            <a:br>
              <a:rPr lang="en-US" sz="2000" dirty="0">
                <a:latin typeface="Lato"/>
                <a:ea typeface="Lato"/>
                <a:cs typeface="Lato"/>
                <a:sym typeface="Lato"/>
              </a:rPr>
            </a:br>
            <a:r>
              <a:rPr lang="en-US" sz="2000" dirty="0">
                <a:latin typeface="Lato"/>
                <a:ea typeface="Lato"/>
                <a:cs typeface="Lato"/>
                <a:sym typeface="Lato"/>
              </a:rPr>
              <a:t>Frameworks</a:t>
            </a:r>
          </a:p>
          <a:p>
            <a:pPr marL="609585" indent="-423323">
              <a:buSzPts val="1400"/>
              <a:buFont typeface="Lato"/>
              <a:buChar char="●"/>
            </a:pPr>
            <a:r>
              <a:rPr lang="en-US" sz="2000" dirty="0">
                <a:latin typeface="Lato"/>
                <a:ea typeface="Lato"/>
                <a:cs typeface="Lato"/>
                <a:sym typeface="Lato"/>
              </a:rPr>
              <a:t>Code Walkthrough</a:t>
            </a:r>
            <a:br>
              <a:rPr lang="en-US" sz="2000" dirty="0">
                <a:latin typeface="Lato"/>
                <a:ea typeface="Lato"/>
                <a:cs typeface="Lato"/>
                <a:sym typeface="Lato"/>
              </a:rPr>
            </a:br>
            <a:endParaRPr lang="en-US" sz="2000" dirty="0">
              <a:latin typeface="Lato"/>
              <a:ea typeface="Lato"/>
              <a:cs typeface="Lato"/>
              <a:sym typeface="Lato"/>
            </a:endParaRPr>
          </a:p>
          <a:p>
            <a:endParaRPr lang="en-US" sz="2000" dirty="0"/>
          </a:p>
        </p:txBody>
      </p:sp>
      <p:pic>
        <p:nvPicPr>
          <p:cNvPr id="4" name="Google Shape;84;p15">
            <a:extLst>
              <a:ext uri="{FF2B5EF4-FFF2-40B4-BE49-F238E27FC236}">
                <a16:creationId xmlns:a16="http://schemas.microsoft.com/office/drawing/2014/main" id="{7AB4BD4D-4B2E-4B22-BCCA-FC09043ABEAE}"/>
              </a:ext>
            </a:extLst>
          </p:cNvPr>
          <p:cNvPicPr preferRelativeResize="0"/>
          <p:nvPr/>
        </p:nvPicPr>
        <p:blipFill>
          <a:blip r:embed="rId2">
            <a:alphaModFix/>
          </a:blip>
          <a:stretch>
            <a:fillRect/>
          </a:stretch>
        </p:blipFill>
        <p:spPr>
          <a:xfrm>
            <a:off x="8342490" y="3648076"/>
            <a:ext cx="3849510" cy="3209924"/>
          </a:xfrm>
          <a:prstGeom prst="rect">
            <a:avLst/>
          </a:prstGeom>
          <a:ln>
            <a:noFill/>
          </a:ln>
          <a:effectLst>
            <a:softEdge rad="112500"/>
          </a:effectLst>
        </p:spPr>
      </p:pic>
    </p:spTree>
    <p:extLst>
      <p:ext uri="{BB962C8B-B14F-4D97-AF65-F5344CB8AC3E}">
        <p14:creationId xmlns:p14="http://schemas.microsoft.com/office/powerpoint/2010/main" val="2447461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3">
            <a:extLst>
              <a:ext uri="{FF2B5EF4-FFF2-40B4-BE49-F238E27FC236}">
                <a16:creationId xmlns:a16="http://schemas.microsoft.com/office/drawing/2014/main" id="{0834F8B4-22C6-4A94-94CD-31B7B3EB893F}"/>
              </a:ext>
            </a:extLst>
          </p:cNvPr>
          <p:cNvSpPr>
            <a:spLocks noGrp="1"/>
          </p:cNvSpPr>
          <p:nvPr>
            <p:ph type="title"/>
          </p:nvPr>
        </p:nvSpPr>
        <p:spPr>
          <a:xfrm>
            <a:off x="537633" y="244082"/>
            <a:ext cx="10058486" cy="549789"/>
          </a:xfrm>
        </p:spPr>
        <p:txBody>
          <a:bodyPr/>
          <a:lstStyle/>
          <a:p>
            <a:r>
              <a:rPr lang="en-US" sz="3200" dirty="0"/>
              <a:t>Limitations</a:t>
            </a:r>
          </a:p>
        </p:txBody>
      </p:sp>
      <p:graphicFrame>
        <p:nvGraphicFramePr>
          <p:cNvPr id="8" name="Table 7">
            <a:extLst>
              <a:ext uri="{FF2B5EF4-FFF2-40B4-BE49-F238E27FC236}">
                <a16:creationId xmlns:a16="http://schemas.microsoft.com/office/drawing/2014/main" id="{9765003A-741E-4E31-93E7-2AEFEC4384BE}"/>
              </a:ext>
            </a:extLst>
          </p:cNvPr>
          <p:cNvGraphicFramePr>
            <a:graphicFrameLocks noGrp="1"/>
          </p:cNvGraphicFramePr>
          <p:nvPr>
            <p:extLst>
              <p:ext uri="{D42A27DB-BD31-4B8C-83A1-F6EECF244321}">
                <p14:modId xmlns:p14="http://schemas.microsoft.com/office/powerpoint/2010/main" val="615322073"/>
              </p:ext>
            </p:extLst>
          </p:nvPr>
        </p:nvGraphicFramePr>
        <p:xfrm>
          <a:off x="537633" y="824625"/>
          <a:ext cx="11235266" cy="5476300"/>
        </p:xfrm>
        <a:graphic>
          <a:graphicData uri="http://schemas.openxmlformats.org/drawingml/2006/table">
            <a:tbl>
              <a:tblPr firstRow="1" firstCol="1" bandRow="1">
                <a:tableStyleId>{5C22544A-7EE6-4342-B048-85BDC9FD1C3A}</a:tableStyleId>
              </a:tblPr>
              <a:tblGrid>
                <a:gridCol w="3534902">
                  <a:extLst>
                    <a:ext uri="{9D8B030D-6E8A-4147-A177-3AD203B41FA5}">
                      <a16:colId xmlns:a16="http://schemas.microsoft.com/office/drawing/2014/main" val="2312086347"/>
                    </a:ext>
                  </a:extLst>
                </a:gridCol>
                <a:gridCol w="4068165">
                  <a:extLst>
                    <a:ext uri="{9D8B030D-6E8A-4147-A177-3AD203B41FA5}">
                      <a16:colId xmlns:a16="http://schemas.microsoft.com/office/drawing/2014/main" val="40406003"/>
                    </a:ext>
                  </a:extLst>
                </a:gridCol>
                <a:gridCol w="3632199">
                  <a:extLst>
                    <a:ext uri="{9D8B030D-6E8A-4147-A177-3AD203B41FA5}">
                      <a16:colId xmlns:a16="http://schemas.microsoft.com/office/drawing/2014/main" val="125624157"/>
                    </a:ext>
                  </a:extLst>
                </a:gridCol>
              </a:tblGrid>
              <a:tr h="399816">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Frameworks</a:t>
                      </a:r>
                    </a:p>
                  </a:txBody>
                  <a:tcPr marL="33270" marR="33270" marT="0" marB="0" anchor="ctr"/>
                </a:tc>
                <a:tc>
                  <a:txBody>
                    <a:bodyPr/>
                    <a:lstStyle/>
                    <a:p>
                      <a:pPr marL="0" marR="0" algn="ctr">
                        <a:lnSpc>
                          <a:spcPct val="107000"/>
                        </a:lnSpc>
                        <a:spcBef>
                          <a:spcPts val="0"/>
                        </a:spcBef>
                        <a:spcAft>
                          <a:spcPts val="0"/>
                        </a:spcAft>
                      </a:pPr>
                      <a:endParaRPr lang="en-US" sz="1800" b="1" dirty="0">
                        <a:effectLst/>
                        <a:latin typeface="+mn-lt"/>
                      </a:endParaRPr>
                    </a:p>
                    <a:p>
                      <a:pPr marL="0" marR="0" algn="ctr">
                        <a:lnSpc>
                          <a:spcPct val="107000"/>
                        </a:lnSpc>
                        <a:spcBef>
                          <a:spcPts val="0"/>
                        </a:spcBef>
                        <a:spcAft>
                          <a:spcPts val="0"/>
                        </a:spcAft>
                      </a:pPr>
                      <a:r>
                        <a:rPr lang="en-US" sz="1800" b="1" dirty="0">
                          <a:effectLst/>
                          <a:latin typeface="+mn-lt"/>
                        </a:rPr>
                        <a:t>H2O </a:t>
                      </a:r>
                      <a:r>
                        <a:rPr lang="en-US" sz="1800" b="1" dirty="0" err="1">
                          <a:effectLst/>
                          <a:latin typeface="+mn-lt"/>
                        </a:rPr>
                        <a:t>AutoML</a:t>
                      </a:r>
                      <a:endParaRPr lang="en-US" sz="1800" b="1" dirty="0">
                        <a:effectLst/>
                        <a:latin typeface="+mn-lt"/>
                      </a:endParaRPr>
                    </a:p>
                    <a:p>
                      <a:pPr marL="0" marR="0" algn="ctr">
                        <a:lnSpc>
                          <a:spcPct val="107000"/>
                        </a:lnSpc>
                        <a:spcBef>
                          <a:spcPts val="0"/>
                        </a:spcBef>
                        <a:spcAft>
                          <a:spcPts val="0"/>
                        </a:spcAft>
                      </a:pPr>
                      <a:endParaRPr lang="en-US" sz="1800" b="1" dirty="0">
                        <a:effectLst/>
                        <a:latin typeface="+mn-lt"/>
                      </a:endParaRPr>
                    </a:p>
                  </a:txBody>
                  <a:tcPr marL="33270" marR="33270" marT="0" marB="0" anchor="ctr"/>
                </a:tc>
                <a:tc>
                  <a:txBody>
                    <a:bodyPr/>
                    <a:lstStyle/>
                    <a:p>
                      <a:pPr marL="0" marR="0" algn="ctr">
                        <a:lnSpc>
                          <a:spcPct val="107000"/>
                        </a:lnSpc>
                        <a:spcBef>
                          <a:spcPts val="0"/>
                        </a:spcBef>
                        <a:spcAft>
                          <a:spcPts val="0"/>
                        </a:spcAft>
                      </a:pPr>
                      <a:r>
                        <a:rPr lang="en-SG" b="1" dirty="0"/>
                        <a:t>TPOT</a:t>
                      </a:r>
                      <a:endParaRPr lang="en-US" sz="1800" b="1" dirty="0">
                        <a:effectLst/>
                        <a:latin typeface="+mn-lt"/>
                        <a:ea typeface="DengXian"/>
                        <a:cs typeface="Times New Roman" panose="02020603050405020304" pitchFamily="18" charset="0"/>
                      </a:endParaRPr>
                    </a:p>
                  </a:txBody>
                  <a:tcPr marL="33270" marR="33270" marT="0" marB="0" anchor="ctr"/>
                </a:tc>
                <a:extLst>
                  <a:ext uri="{0D108BD9-81ED-4DB2-BD59-A6C34878D82A}">
                    <a16:rowId xmlns:a16="http://schemas.microsoft.com/office/drawing/2014/main" val="997613541"/>
                  </a:ext>
                </a:extLst>
              </a:tr>
              <a:tr h="703756">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800" b="1" dirty="0">
                          <a:effectLst/>
                          <a:latin typeface="+mn-lt"/>
                        </a:rPr>
                        <a:t>Resource Usage</a:t>
                      </a:r>
                      <a:endParaRPr lang="en-US" sz="1800" b="1" dirty="0">
                        <a:effectLst/>
                        <a:latin typeface="+mn-lt"/>
                        <a:ea typeface="DengXian"/>
                        <a:cs typeface="Times New Roman" panose="02020603050405020304" pitchFamily="18" charset="0"/>
                      </a:endParaRPr>
                    </a:p>
                    <a:p>
                      <a:pPr marL="0" marR="0" algn="ctr">
                        <a:lnSpc>
                          <a:spcPct val="107000"/>
                        </a:lnSpc>
                        <a:spcBef>
                          <a:spcPts val="0"/>
                        </a:spcBef>
                        <a:spcAft>
                          <a:spcPts val="0"/>
                        </a:spcAft>
                      </a:pPr>
                      <a:endParaRPr lang="en-US" sz="1800" b="0" dirty="0">
                        <a:effectLst/>
                        <a:latin typeface="+mn-lt"/>
                        <a:ea typeface="DengXian"/>
                        <a:cs typeface="Times New Roman" panose="02020603050405020304" pitchFamily="18" charset="0"/>
                      </a:endParaRPr>
                    </a:p>
                  </a:txBody>
                  <a:tcPr marL="33270" marR="33270" marT="0" marB="0" anchor="ctr"/>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Memory Intensive</a:t>
                      </a:r>
                    </a:p>
                  </a:txBody>
                  <a:tcPr marL="33270" marR="33270" marT="0" marB="0"/>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Low</a:t>
                      </a:r>
                    </a:p>
                  </a:txBody>
                  <a:tcPr marL="33270" marR="33270" marT="0" marB="0"/>
                </a:tc>
                <a:extLst>
                  <a:ext uri="{0D108BD9-81ED-4DB2-BD59-A6C34878D82A}">
                    <a16:rowId xmlns:a16="http://schemas.microsoft.com/office/drawing/2014/main" val="4285736782"/>
                  </a:ext>
                </a:extLst>
              </a:tr>
              <a:tr h="1260831">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Preprocessing convenience</a:t>
                      </a:r>
                    </a:p>
                  </a:txBody>
                  <a:tcPr marL="33270" marR="33270"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SG" dirty="0">
                          <a:latin typeface="+mn-lt"/>
                        </a:rPr>
                        <a:t>-</a:t>
                      </a:r>
                      <a:endParaRPr lang="en-US" dirty="0">
                        <a:latin typeface="+mn-lt"/>
                      </a:endParaRPr>
                    </a:p>
                    <a:p>
                      <a:pPr marL="0" marR="0" algn="ctr">
                        <a:lnSpc>
                          <a:spcPct val="107000"/>
                        </a:lnSpc>
                        <a:spcBef>
                          <a:spcPts val="0"/>
                        </a:spcBef>
                        <a:spcAft>
                          <a:spcPts val="0"/>
                        </a:spcAft>
                      </a:pPr>
                      <a:endParaRPr lang="en-US" sz="1800" b="0" dirty="0">
                        <a:effectLst/>
                        <a:latin typeface="+mn-lt"/>
                        <a:ea typeface="DengXian"/>
                        <a:cs typeface="Times New Roman" panose="02020603050405020304" pitchFamily="18" charset="0"/>
                      </a:endParaRPr>
                    </a:p>
                  </a:txBody>
                  <a:tcPr marL="33270" marR="33270" marT="0" marB="0"/>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SG" dirty="0">
                          <a:latin typeface="+mn-lt"/>
                        </a:rPr>
                        <a:t>Features need to be numerically encoded before parsing</a:t>
                      </a:r>
                      <a:endParaRPr lang="en-US" dirty="0">
                        <a:latin typeface="+mn-lt"/>
                      </a:endParaRPr>
                    </a:p>
                    <a:p>
                      <a:pPr marL="0" marR="0" algn="ctr">
                        <a:lnSpc>
                          <a:spcPct val="107000"/>
                        </a:lnSpc>
                        <a:spcBef>
                          <a:spcPts val="0"/>
                        </a:spcBef>
                        <a:spcAft>
                          <a:spcPts val="0"/>
                        </a:spcAft>
                      </a:pPr>
                      <a:endParaRPr lang="en-US" sz="1800" b="0" dirty="0">
                        <a:effectLst/>
                        <a:latin typeface="+mn-lt"/>
                        <a:ea typeface="DengXian"/>
                        <a:cs typeface="Times New Roman" panose="02020603050405020304" pitchFamily="18" charset="0"/>
                      </a:endParaRPr>
                    </a:p>
                  </a:txBody>
                  <a:tcPr marL="33270" marR="33270" marT="0" marB="0"/>
                </a:tc>
                <a:extLst>
                  <a:ext uri="{0D108BD9-81ED-4DB2-BD59-A6C34878D82A}">
                    <a16:rowId xmlns:a16="http://schemas.microsoft.com/office/drawing/2014/main" val="1173240148"/>
                  </a:ext>
                </a:extLst>
              </a:tr>
              <a:tr h="1391663">
                <a:tc>
                  <a:txBody>
                    <a:bodyPr/>
                    <a:lstStyle/>
                    <a:p>
                      <a:pPr marL="0" marR="0" algn="ctr">
                        <a:lnSpc>
                          <a:spcPct val="107000"/>
                        </a:lnSpc>
                        <a:spcBef>
                          <a:spcPts val="0"/>
                        </a:spcBef>
                        <a:spcAft>
                          <a:spcPts val="0"/>
                        </a:spcAft>
                      </a:pPr>
                      <a:r>
                        <a:rPr lang="en-US" sz="1800" b="1" dirty="0" err="1">
                          <a:effectLst/>
                          <a:latin typeface="+mn-lt"/>
                          <a:ea typeface="DengXian"/>
                          <a:cs typeface="Times New Roman" panose="02020603050405020304" pitchFamily="18" charset="0"/>
                        </a:rPr>
                        <a:t>Explainability</a:t>
                      </a:r>
                      <a:endParaRPr lang="en-US" sz="1800" b="1" dirty="0">
                        <a:effectLst/>
                        <a:latin typeface="+mn-lt"/>
                        <a:ea typeface="DengXian"/>
                        <a:cs typeface="Times New Roman" panose="02020603050405020304" pitchFamily="18" charset="0"/>
                      </a:endParaRPr>
                    </a:p>
                  </a:txBody>
                  <a:tcPr marL="33270" marR="33270" marT="0" marB="0" anchor="ctr"/>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Workaround required to obtain </a:t>
                      </a:r>
                      <a:r>
                        <a:rPr lang="en-US" sz="1800" b="0" dirty="0" err="1">
                          <a:effectLst/>
                          <a:latin typeface="+mn-lt"/>
                          <a:ea typeface="DengXian"/>
                          <a:cs typeface="Times New Roman" panose="02020603050405020304" pitchFamily="18" charset="0"/>
                        </a:rPr>
                        <a:t>Shap</a:t>
                      </a:r>
                      <a:r>
                        <a:rPr lang="en-US" sz="1800" b="0" dirty="0">
                          <a:effectLst/>
                          <a:latin typeface="+mn-lt"/>
                          <a:ea typeface="DengXian"/>
                          <a:cs typeface="Times New Roman" panose="02020603050405020304" pitchFamily="18" charset="0"/>
                        </a:rPr>
                        <a:t> Values</a:t>
                      </a:r>
                    </a:p>
                  </a:txBody>
                  <a:tcPr marL="33270" marR="33270" marT="0" marB="0"/>
                </a:tc>
                <a:tc>
                  <a:txBody>
                    <a:bodyPr/>
                    <a:lstStyle/>
                    <a:p>
                      <a:pPr marL="0" marR="0" algn="ctr">
                        <a:lnSpc>
                          <a:spcPct val="107000"/>
                        </a:lnSpc>
                        <a:spcBef>
                          <a:spcPts val="0"/>
                        </a:spcBef>
                        <a:spcAft>
                          <a:spcPts val="0"/>
                        </a:spcAft>
                      </a:pPr>
                      <a:r>
                        <a:rPr lang="en-US" sz="1800" b="0" dirty="0">
                          <a:effectLst/>
                          <a:latin typeface="+mn-lt"/>
                          <a:ea typeface="DengXian"/>
                          <a:cs typeface="Times New Roman" panose="02020603050405020304" pitchFamily="18" charset="0"/>
                        </a:rPr>
                        <a:t>- </a:t>
                      </a:r>
                    </a:p>
                  </a:txBody>
                  <a:tcPr marL="33270" marR="33270" marT="0" marB="0"/>
                </a:tc>
                <a:extLst>
                  <a:ext uri="{0D108BD9-81ED-4DB2-BD59-A6C34878D82A}">
                    <a16:rowId xmlns:a16="http://schemas.microsoft.com/office/drawing/2014/main" val="2820340635"/>
                  </a:ext>
                </a:extLst>
              </a:tr>
              <a:tr h="1260831">
                <a:tc>
                  <a:txBody>
                    <a:bodyPr/>
                    <a:lstStyle/>
                    <a:p>
                      <a:pPr marL="0" marR="0" algn="ctr">
                        <a:lnSpc>
                          <a:spcPct val="107000"/>
                        </a:lnSpc>
                        <a:spcBef>
                          <a:spcPts val="0"/>
                        </a:spcBef>
                        <a:spcAft>
                          <a:spcPts val="0"/>
                        </a:spcAft>
                      </a:pPr>
                      <a:r>
                        <a:rPr lang="en-US" sz="1800" b="1" dirty="0">
                          <a:effectLst/>
                          <a:latin typeface="+mn-lt"/>
                          <a:ea typeface="DengXian"/>
                          <a:cs typeface="Times New Roman" panose="02020603050405020304" pitchFamily="18" charset="0"/>
                        </a:rPr>
                        <a:t>Problem Type</a:t>
                      </a:r>
                    </a:p>
                  </a:txBody>
                  <a:tcPr marL="33270" marR="33270" marT="0" marB="0" anchor="ctr"/>
                </a:tc>
                <a:tc>
                  <a:txBody>
                    <a:bodyPr/>
                    <a:lstStyle/>
                    <a:p>
                      <a:pPr marL="285750" marR="0" indent="-285750" algn="ctr">
                        <a:lnSpc>
                          <a:spcPct val="107000"/>
                        </a:lnSpc>
                        <a:spcBef>
                          <a:spcPts val="0"/>
                        </a:spcBef>
                        <a:spcAft>
                          <a:spcPts val="0"/>
                        </a:spcAft>
                        <a:buFont typeface="Arial" panose="020B0604020202020204" pitchFamily="34" charset="0"/>
                        <a:buChar char="•"/>
                      </a:pPr>
                      <a:r>
                        <a:rPr lang="en-US" sz="1800" b="0" dirty="0">
                          <a:effectLst/>
                          <a:latin typeface="+mn-lt"/>
                          <a:ea typeface="DengXian"/>
                          <a:cs typeface="Times New Roman" panose="02020603050405020304" pitchFamily="18" charset="0"/>
                        </a:rPr>
                        <a:t>Only supervised Problems</a:t>
                      </a:r>
                    </a:p>
                    <a:p>
                      <a:pPr marL="285750" marR="0" indent="-285750" algn="ctr">
                        <a:lnSpc>
                          <a:spcPct val="107000"/>
                        </a:lnSpc>
                        <a:spcBef>
                          <a:spcPts val="0"/>
                        </a:spcBef>
                        <a:spcAft>
                          <a:spcPts val="0"/>
                        </a:spcAft>
                        <a:buFont typeface="Arial" panose="020B0604020202020204" pitchFamily="34" charset="0"/>
                        <a:buChar char="•"/>
                      </a:pPr>
                      <a:r>
                        <a:rPr lang="en-US" sz="1800" b="0" dirty="0">
                          <a:effectLst/>
                          <a:latin typeface="+mn-lt"/>
                          <a:ea typeface="DengXian"/>
                          <a:cs typeface="Times New Roman" panose="02020603050405020304" pitchFamily="18" charset="0"/>
                        </a:rPr>
                        <a:t>Works better for classification problems</a:t>
                      </a:r>
                    </a:p>
                  </a:txBody>
                  <a:tcPr marL="33270" marR="33270" marT="0" marB="0"/>
                </a:tc>
                <a:tc>
                  <a:txBody>
                    <a:bodyPr/>
                    <a:lstStyle/>
                    <a:p>
                      <a:pPr marL="285750" marR="0" indent="-285750" algn="ctr">
                        <a:lnSpc>
                          <a:spcPct val="107000"/>
                        </a:lnSpc>
                        <a:spcBef>
                          <a:spcPts val="0"/>
                        </a:spcBef>
                        <a:spcAft>
                          <a:spcPts val="0"/>
                        </a:spcAft>
                        <a:buFont typeface="Arial" panose="020B0604020202020204" pitchFamily="34" charset="0"/>
                        <a:buChar char="•"/>
                      </a:pPr>
                      <a:r>
                        <a:rPr lang="en-US" sz="1800" b="0" dirty="0">
                          <a:effectLst/>
                          <a:latin typeface="+mn-lt"/>
                          <a:ea typeface="DengXian"/>
                          <a:cs typeface="Times New Roman" panose="02020603050405020304" pitchFamily="18" charset="0"/>
                        </a:rPr>
                        <a:t>Only supervised Problems</a:t>
                      </a:r>
                    </a:p>
                    <a:p>
                      <a:pPr marL="285750" marR="0" indent="-285750" algn="ctr">
                        <a:lnSpc>
                          <a:spcPct val="107000"/>
                        </a:lnSpc>
                        <a:spcBef>
                          <a:spcPts val="0"/>
                        </a:spcBef>
                        <a:spcAft>
                          <a:spcPts val="0"/>
                        </a:spcAft>
                        <a:buFont typeface="Arial" panose="020B0604020202020204" pitchFamily="34" charset="0"/>
                        <a:buChar char="•"/>
                      </a:pPr>
                      <a:r>
                        <a:rPr lang="en-US" sz="1800" b="0" dirty="0">
                          <a:effectLst/>
                          <a:latin typeface="+mn-lt"/>
                          <a:ea typeface="DengXian"/>
                          <a:cs typeface="Times New Roman" panose="02020603050405020304" pitchFamily="18" charset="0"/>
                        </a:rPr>
                        <a:t>Works better for regression problems</a:t>
                      </a:r>
                    </a:p>
                  </a:txBody>
                  <a:tcPr marL="33270" marR="33270" marT="0" marB="0"/>
                </a:tc>
                <a:extLst>
                  <a:ext uri="{0D108BD9-81ED-4DB2-BD59-A6C34878D82A}">
                    <a16:rowId xmlns:a16="http://schemas.microsoft.com/office/drawing/2014/main" val="3464809645"/>
                  </a:ext>
                </a:extLst>
              </a:tr>
            </a:tbl>
          </a:graphicData>
        </a:graphic>
      </p:graphicFrame>
    </p:spTree>
    <p:extLst>
      <p:ext uri="{BB962C8B-B14F-4D97-AF65-F5344CB8AC3E}">
        <p14:creationId xmlns:p14="http://schemas.microsoft.com/office/powerpoint/2010/main" val="222270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2" name="Google Shape;122;p20"/>
          <p:cNvPicPr preferRelativeResize="0"/>
          <p:nvPr/>
        </p:nvPicPr>
        <p:blipFill>
          <a:blip r:embed="rId3">
            <a:alphaModFix/>
          </a:blip>
          <a:stretch>
            <a:fillRect/>
          </a:stretch>
        </p:blipFill>
        <p:spPr>
          <a:xfrm>
            <a:off x="4354286" y="1709300"/>
            <a:ext cx="3483427" cy="3222400"/>
          </a:xfrm>
          <a:prstGeom prst="rect">
            <a:avLst/>
          </a:prstGeom>
          <a:noFill/>
          <a:ln>
            <a:noFill/>
          </a:ln>
        </p:spPr>
      </p:pic>
      <p:sp>
        <p:nvSpPr>
          <p:cNvPr id="2" name="Rectangle 1">
            <a:extLst>
              <a:ext uri="{FF2B5EF4-FFF2-40B4-BE49-F238E27FC236}">
                <a16:creationId xmlns:a16="http://schemas.microsoft.com/office/drawing/2014/main" id="{F5611509-BC34-42AA-ABD7-951FE68FA5C9}"/>
              </a:ext>
            </a:extLst>
          </p:cNvPr>
          <p:cNvSpPr/>
          <p:nvPr/>
        </p:nvSpPr>
        <p:spPr>
          <a:xfrm>
            <a:off x="2502249" y="4996300"/>
            <a:ext cx="7789312" cy="369332"/>
          </a:xfrm>
          <a:prstGeom prst="rect">
            <a:avLst/>
          </a:prstGeom>
        </p:spPr>
        <p:txBody>
          <a:bodyPr wrap="none">
            <a:spAutoFit/>
          </a:bodyPr>
          <a:lstStyle/>
          <a:p>
            <a:r>
              <a:rPr lang="en-SG" b="1" dirty="0"/>
              <a:t>Documentation: </a:t>
            </a:r>
            <a:r>
              <a:rPr lang="en-SG" dirty="0">
                <a:hlinkClick r:id="rId4"/>
              </a:rPr>
              <a:t>http://docs.h2o.ai/h2o/latest-stable/h2o-docs/automl.html</a:t>
            </a:r>
            <a:endParaRPr lang="en-SG" dirty="0"/>
          </a:p>
        </p:txBody>
      </p:sp>
    </p:spTree>
    <p:extLst>
      <p:ext uri="{BB962C8B-B14F-4D97-AF65-F5344CB8AC3E}">
        <p14:creationId xmlns:p14="http://schemas.microsoft.com/office/powerpoint/2010/main" val="1126488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465" y="231732"/>
            <a:ext cx="11543070" cy="562385"/>
          </a:xfrm>
        </p:spPr>
        <p:txBody>
          <a:bodyPr/>
          <a:lstStyle/>
          <a:p>
            <a:pPr>
              <a:spcAft>
                <a:spcPts val="2133"/>
              </a:spcAft>
            </a:pPr>
            <a:r>
              <a:rPr lang="en-SG" sz="3200" dirty="0">
                <a:solidFill>
                  <a:schemeClr val="dk1"/>
                </a:solidFill>
              </a:rPr>
              <a:t>H2O </a:t>
            </a:r>
            <a:r>
              <a:rPr lang="en-SG" sz="3200" dirty="0" err="1">
                <a:solidFill>
                  <a:schemeClr val="dk1"/>
                </a:solidFill>
              </a:rPr>
              <a:t>AutoML</a:t>
            </a:r>
            <a:r>
              <a:rPr lang="en-SG" sz="3200" dirty="0">
                <a:solidFill>
                  <a:schemeClr val="dk1"/>
                </a:solidFill>
              </a:rPr>
              <a:t> process</a:t>
            </a:r>
          </a:p>
        </p:txBody>
      </p:sp>
      <p:sp>
        <p:nvSpPr>
          <p:cNvPr id="6" name="Rectangle 5">
            <a:extLst>
              <a:ext uri="{FF2B5EF4-FFF2-40B4-BE49-F238E27FC236}">
                <a16:creationId xmlns:a16="http://schemas.microsoft.com/office/drawing/2014/main" id="{CE9F6569-88EA-4B77-AFEE-F11878F996B7}"/>
              </a:ext>
            </a:extLst>
          </p:cNvPr>
          <p:cNvSpPr/>
          <p:nvPr/>
        </p:nvSpPr>
        <p:spPr>
          <a:xfrm>
            <a:off x="417722" y="1049218"/>
            <a:ext cx="3241502" cy="1586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Trains a Random grid of algorithms </a:t>
            </a:r>
            <a:endParaRPr lang="en-US" dirty="0"/>
          </a:p>
        </p:txBody>
      </p:sp>
      <p:sp>
        <p:nvSpPr>
          <p:cNvPr id="9" name="TextBox 29">
            <a:extLst>
              <a:ext uri="{FF2B5EF4-FFF2-40B4-BE49-F238E27FC236}">
                <a16:creationId xmlns:a16="http://schemas.microsoft.com/office/drawing/2014/main" id="{E019DC49-167D-4376-9493-5AA06FC67B88}"/>
              </a:ext>
            </a:extLst>
          </p:cNvPr>
          <p:cNvSpPr txBox="1"/>
          <p:nvPr/>
        </p:nvSpPr>
        <p:spPr>
          <a:xfrm>
            <a:off x="212791" y="2648497"/>
            <a:ext cx="3470732"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solidFill>
                  <a:schemeClr val="dk2"/>
                </a:solidFill>
                <a:highlight>
                  <a:srgbClr val="FFFFFF"/>
                </a:highlight>
                <a:latin typeface="Georgia"/>
                <a:ea typeface="Georgia"/>
                <a:cs typeface="Georgia"/>
                <a:sym typeface="Georgia"/>
              </a:rPr>
              <a:t>like GBMs, DNNs, GLMs, etc. using a carefully chosen hyper-parameter space.</a:t>
            </a:r>
            <a:endParaRPr lang="en-US" dirty="0"/>
          </a:p>
        </p:txBody>
      </p:sp>
      <p:cxnSp>
        <p:nvCxnSpPr>
          <p:cNvPr id="11" name="Straight Arrow Connector 10">
            <a:extLst>
              <a:ext uri="{FF2B5EF4-FFF2-40B4-BE49-F238E27FC236}">
                <a16:creationId xmlns:a16="http://schemas.microsoft.com/office/drawing/2014/main" id="{C89C0D1D-65B7-491D-AD58-DB20637C0741}"/>
              </a:ext>
            </a:extLst>
          </p:cNvPr>
          <p:cNvCxnSpPr>
            <a:cxnSpLocks/>
            <a:stCxn id="6" idx="3"/>
            <a:endCxn id="13" idx="1"/>
          </p:cNvCxnSpPr>
          <p:nvPr/>
        </p:nvCxnSpPr>
        <p:spPr>
          <a:xfrm>
            <a:off x="3659224" y="1842228"/>
            <a:ext cx="757918" cy="1513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0076F33-E2FF-485B-9D1A-C8BD32E98275}"/>
              </a:ext>
            </a:extLst>
          </p:cNvPr>
          <p:cNvSpPr/>
          <p:nvPr/>
        </p:nvSpPr>
        <p:spPr>
          <a:xfrm>
            <a:off x="4417142" y="1049218"/>
            <a:ext cx="3222591"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Individual models are tuned using cross-validation</a:t>
            </a:r>
          </a:p>
        </p:txBody>
      </p:sp>
      <p:sp>
        <p:nvSpPr>
          <p:cNvPr id="15" name="Rectangle 14">
            <a:extLst>
              <a:ext uri="{FF2B5EF4-FFF2-40B4-BE49-F238E27FC236}">
                <a16:creationId xmlns:a16="http://schemas.microsoft.com/office/drawing/2014/main" id="{D15D01EF-B34A-47F9-987F-02AB062CF3BC}"/>
              </a:ext>
            </a:extLst>
          </p:cNvPr>
          <p:cNvSpPr/>
          <p:nvPr/>
        </p:nvSpPr>
        <p:spPr>
          <a:xfrm>
            <a:off x="8471325" y="1049218"/>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Two Stacked Ensembles are trained</a:t>
            </a:r>
            <a:endParaRPr lang="en-US" b="1" dirty="0"/>
          </a:p>
        </p:txBody>
      </p:sp>
      <p:sp>
        <p:nvSpPr>
          <p:cNvPr id="16" name="Rectangle 15">
            <a:extLst>
              <a:ext uri="{FF2B5EF4-FFF2-40B4-BE49-F238E27FC236}">
                <a16:creationId xmlns:a16="http://schemas.microsoft.com/office/drawing/2014/main" id="{A432FF78-F468-47F5-B176-A81FCFE95872}"/>
              </a:ext>
            </a:extLst>
          </p:cNvPr>
          <p:cNvSpPr/>
          <p:nvPr/>
        </p:nvSpPr>
        <p:spPr>
          <a:xfrm rot="10800000" flipV="1">
            <a:off x="8403097" y="2661838"/>
            <a:ext cx="3116669" cy="230832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b="1" dirty="0"/>
              <a:t>Ensemble 1: </a:t>
            </a:r>
            <a:r>
              <a:rPr lang="en-SG" dirty="0"/>
              <a:t>contains all the models (optimized for model performance)</a:t>
            </a:r>
          </a:p>
          <a:p>
            <a:r>
              <a:rPr lang="en-SG" b="1" dirty="0"/>
              <a:t>Ensemble 2: </a:t>
            </a:r>
            <a:r>
              <a:rPr lang="en-SG" dirty="0"/>
              <a:t>Best performing model from each algorithm class/family (optimized for production use).</a:t>
            </a:r>
          </a:p>
        </p:txBody>
      </p:sp>
      <p:cxnSp>
        <p:nvCxnSpPr>
          <p:cNvPr id="25" name="Straight Arrow Connector 24">
            <a:extLst>
              <a:ext uri="{FF2B5EF4-FFF2-40B4-BE49-F238E27FC236}">
                <a16:creationId xmlns:a16="http://schemas.microsoft.com/office/drawing/2014/main" id="{CF57886A-BB49-43D5-9E5C-55E7EC0F192F}"/>
              </a:ext>
            </a:extLst>
          </p:cNvPr>
          <p:cNvCxnSpPr>
            <a:cxnSpLocks/>
            <a:stCxn id="13" idx="3"/>
            <a:endCxn id="15" idx="1"/>
          </p:cNvCxnSpPr>
          <p:nvPr/>
        </p:nvCxnSpPr>
        <p:spPr>
          <a:xfrm>
            <a:off x="7639733" y="1857363"/>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6102F1F-75AA-459C-9651-5AAD5839EBE8}"/>
              </a:ext>
            </a:extLst>
          </p:cNvPr>
          <p:cNvSpPr/>
          <p:nvPr/>
        </p:nvSpPr>
        <p:spPr>
          <a:xfrm>
            <a:off x="4687096" y="4163117"/>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Returns a sorted “</a:t>
            </a:r>
            <a:r>
              <a:rPr lang="en-SG" b="1" dirty="0" err="1"/>
              <a:t>Leaderboard</a:t>
            </a:r>
            <a:r>
              <a:rPr lang="en-SG" b="1" dirty="0"/>
              <a:t>” of all models</a:t>
            </a:r>
          </a:p>
        </p:txBody>
      </p:sp>
      <p:sp>
        <p:nvSpPr>
          <p:cNvPr id="19" name="Rectangle 18">
            <a:extLst>
              <a:ext uri="{FF2B5EF4-FFF2-40B4-BE49-F238E27FC236}">
                <a16:creationId xmlns:a16="http://schemas.microsoft.com/office/drawing/2014/main" id="{55CC8F30-DDE1-45A7-9FB8-B31EFCBD3E88}"/>
              </a:ext>
            </a:extLst>
          </p:cNvPr>
          <p:cNvSpPr/>
          <p:nvPr/>
        </p:nvSpPr>
        <p:spPr>
          <a:xfrm rot="10800000" flipV="1">
            <a:off x="4319077" y="5836179"/>
            <a:ext cx="5193923"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Use technical aspect of the features to perform feature engineering e.g. e.g. label encoding / target encoding / binning of features</a:t>
            </a:r>
          </a:p>
        </p:txBody>
      </p:sp>
      <p:sp>
        <p:nvSpPr>
          <p:cNvPr id="23" name="Rectangle 22">
            <a:extLst>
              <a:ext uri="{FF2B5EF4-FFF2-40B4-BE49-F238E27FC236}">
                <a16:creationId xmlns:a16="http://schemas.microsoft.com/office/drawing/2014/main" id="{1378147B-9F8C-4FF4-AEAA-0F2070E06AF4}"/>
              </a:ext>
            </a:extLst>
          </p:cNvPr>
          <p:cNvSpPr/>
          <p:nvPr/>
        </p:nvSpPr>
        <p:spPr>
          <a:xfrm>
            <a:off x="614984" y="4163117"/>
            <a:ext cx="3240520"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b="1" dirty="0"/>
              <a:t>All models can be easily exported to production</a:t>
            </a:r>
          </a:p>
        </p:txBody>
      </p:sp>
      <p:sp>
        <p:nvSpPr>
          <p:cNvPr id="29" name="Rectangle 28">
            <a:extLst>
              <a:ext uri="{FF2B5EF4-FFF2-40B4-BE49-F238E27FC236}">
                <a16:creationId xmlns:a16="http://schemas.microsoft.com/office/drawing/2014/main" id="{EAC07454-4C70-42CE-89B1-9D9356E4F9FF}"/>
              </a:ext>
            </a:extLst>
          </p:cNvPr>
          <p:cNvSpPr/>
          <p:nvPr/>
        </p:nvSpPr>
        <p:spPr>
          <a:xfrm>
            <a:off x="324465" y="5836179"/>
            <a:ext cx="3549950" cy="6463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Difficult to achieve without human intervention</a:t>
            </a:r>
          </a:p>
        </p:txBody>
      </p:sp>
      <p:cxnSp>
        <p:nvCxnSpPr>
          <p:cNvPr id="30" name="Straight Arrow Connector 29">
            <a:extLst>
              <a:ext uri="{FF2B5EF4-FFF2-40B4-BE49-F238E27FC236}">
                <a16:creationId xmlns:a16="http://schemas.microsoft.com/office/drawing/2014/main" id="{E6352A2E-1753-419D-85EF-D5E1A6C884CA}"/>
              </a:ext>
            </a:extLst>
          </p:cNvPr>
          <p:cNvCxnSpPr>
            <a:cxnSpLocks/>
            <a:stCxn id="18" idx="1"/>
            <a:endCxn id="23" idx="3"/>
          </p:cNvCxnSpPr>
          <p:nvPr/>
        </p:nvCxnSpPr>
        <p:spPr>
          <a:xfrm flipH="1">
            <a:off x="3855504" y="4971262"/>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 name="Arrow: Bent-Up 1">
            <a:extLst>
              <a:ext uri="{FF2B5EF4-FFF2-40B4-BE49-F238E27FC236}">
                <a16:creationId xmlns:a16="http://schemas.microsoft.com/office/drawing/2014/main" id="{568680D8-41F7-4A41-85D0-7FAA332F5DCC}"/>
              </a:ext>
            </a:extLst>
          </p:cNvPr>
          <p:cNvSpPr/>
          <p:nvPr/>
        </p:nvSpPr>
        <p:spPr>
          <a:xfrm rot="16200000" flipH="1">
            <a:off x="9304701" y="4703831"/>
            <a:ext cx="338806" cy="787398"/>
          </a:xfrm>
          <a:prstGeom prst="bentUpArrow">
            <a:avLst>
              <a:gd name="adj1" fmla="val 25000"/>
              <a:gd name="adj2" fmla="val 32497"/>
              <a:gd name="adj3" fmla="val 5000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1" name="Google Shape;182;p27">
            <a:extLst>
              <a:ext uri="{FF2B5EF4-FFF2-40B4-BE49-F238E27FC236}">
                <a16:creationId xmlns:a16="http://schemas.microsoft.com/office/drawing/2014/main" id="{E9A8C47F-348D-4BCE-8B47-B0B9A7F705DB}"/>
              </a:ext>
            </a:extLst>
          </p:cNvPr>
          <p:cNvPicPr preferRelativeResize="0"/>
          <p:nvPr/>
        </p:nvPicPr>
        <p:blipFill>
          <a:blip r:embed="rId3">
            <a:alphaModFix/>
          </a:blip>
          <a:stretch>
            <a:fillRect/>
          </a:stretch>
        </p:blipFill>
        <p:spPr>
          <a:xfrm>
            <a:off x="10186467" y="5426768"/>
            <a:ext cx="2005533" cy="1431233"/>
          </a:xfrm>
          <a:prstGeom prst="rect">
            <a:avLst/>
          </a:prstGeom>
          <a:ln>
            <a:noFill/>
          </a:ln>
          <a:effectLst>
            <a:softEdge rad="112500"/>
          </a:effectLst>
        </p:spPr>
      </p:pic>
      <p:pic>
        <p:nvPicPr>
          <p:cNvPr id="32" name="Google Shape;150;p23">
            <a:extLst>
              <a:ext uri="{FF2B5EF4-FFF2-40B4-BE49-F238E27FC236}">
                <a16:creationId xmlns:a16="http://schemas.microsoft.com/office/drawing/2014/main" id="{B4888FEA-FE32-427C-8273-71068EFF3EAC}"/>
              </a:ext>
            </a:extLst>
          </p:cNvPr>
          <p:cNvPicPr preferRelativeResize="0"/>
          <p:nvPr/>
        </p:nvPicPr>
        <p:blipFill>
          <a:blip r:embed="rId4">
            <a:alphaModFix/>
          </a:blip>
          <a:stretch>
            <a:fillRect/>
          </a:stretch>
        </p:blipFill>
        <p:spPr>
          <a:xfrm>
            <a:off x="5549536" y="2876715"/>
            <a:ext cx="896163" cy="893955"/>
          </a:xfrm>
          <a:prstGeom prst="rect">
            <a:avLst/>
          </a:prstGeom>
          <a:noFill/>
          <a:ln>
            <a:noFill/>
          </a:ln>
        </p:spPr>
      </p:pic>
    </p:spTree>
    <p:extLst>
      <p:ext uri="{BB962C8B-B14F-4D97-AF65-F5344CB8AC3E}">
        <p14:creationId xmlns:p14="http://schemas.microsoft.com/office/powerpoint/2010/main" val="361194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SG" sz="4800" dirty="0">
                <a:solidFill>
                  <a:schemeClr val="dk1"/>
                </a:solidFill>
              </a:rPr>
              <a:t>Code Walkthrough</a:t>
            </a:r>
            <a:endParaRPr sz="3200" dirty="0">
              <a:solidFill>
                <a:schemeClr val="dk1"/>
              </a:solidFill>
            </a:endParaRPr>
          </a:p>
        </p:txBody>
      </p:sp>
      <p:sp>
        <p:nvSpPr>
          <p:cNvPr id="172" name="Google Shape;172;p26"/>
          <p:cNvSpPr txBox="1"/>
          <p:nvPr/>
        </p:nvSpPr>
        <p:spPr>
          <a:xfrm>
            <a:off x="343633" y="3869367"/>
            <a:ext cx="10062800" cy="1792400"/>
          </a:xfrm>
          <a:prstGeom prst="rect">
            <a:avLst/>
          </a:prstGeom>
          <a:noFill/>
          <a:ln>
            <a:noFill/>
          </a:ln>
        </p:spPr>
        <p:txBody>
          <a:bodyPr spcFirstLastPara="1" wrap="square" lIns="121900" tIns="121900" rIns="121900" bIns="121900" anchor="t" anchorCtr="0">
            <a:noAutofit/>
          </a:bodyPr>
          <a:lstStyle/>
          <a:p>
            <a:pPr>
              <a:lnSpc>
                <a:spcPct val="130000"/>
              </a:lnSpc>
              <a:spcBef>
                <a:spcPts val="1333"/>
              </a:spcBef>
            </a:pPr>
            <a:endParaRPr sz="1200" b="1">
              <a:solidFill>
                <a:srgbClr val="404040"/>
              </a:solidFill>
              <a:highlight>
                <a:srgbClr val="FFFFFF"/>
              </a:highlight>
              <a:latin typeface="Consolas"/>
              <a:ea typeface="Consolas"/>
              <a:cs typeface="Consolas"/>
              <a:sym typeface="Consolas"/>
            </a:endParaRPr>
          </a:p>
        </p:txBody>
      </p:sp>
      <p:pic>
        <p:nvPicPr>
          <p:cNvPr id="174" name="Google Shape;174;p26"/>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175" name="Google Shape;175;p26"/>
          <p:cNvPicPr preferRelativeResize="0"/>
          <p:nvPr/>
        </p:nvPicPr>
        <p:blipFill>
          <a:blip r:embed="rId4">
            <a:alphaModFix/>
          </a:blip>
          <a:stretch>
            <a:fillRect/>
          </a:stretch>
        </p:blipFill>
        <p:spPr>
          <a:xfrm>
            <a:off x="10186467" y="5426768"/>
            <a:ext cx="2005533" cy="1431233"/>
          </a:xfrm>
          <a:prstGeom prst="rect">
            <a:avLst/>
          </a:prstGeom>
          <a:noFill/>
          <a:ln>
            <a:noFill/>
          </a:ln>
        </p:spPr>
      </p:pic>
      <p:pic>
        <p:nvPicPr>
          <p:cNvPr id="8" name="Google Shape;181;p27">
            <a:extLst>
              <a:ext uri="{FF2B5EF4-FFF2-40B4-BE49-F238E27FC236}">
                <a16:creationId xmlns:a16="http://schemas.microsoft.com/office/drawing/2014/main" id="{54E91BA9-A146-4268-9618-675D0C8E7BA0}"/>
              </a:ext>
            </a:extLst>
          </p:cNvPr>
          <p:cNvPicPr preferRelativeResize="0"/>
          <p:nvPr/>
        </p:nvPicPr>
        <p:blipFill>
          <a:blip r:embed="rId5">
            <a:alphaModFix/>
          </a:blip>
          <a:stretch>
            <a:fillRect/>
          </a:stretch>
        </p:blipFill>
        <p:spPr>
          <a:xfrm>
            <a:off x="165635" y="1504939"/>
            <a:ext cx="11785601" cy="1741597"/>
          </a:xfrm>
          <a:prstGeom prst="rect">
            <a:avLst/>
          </a:prstGeom>
          <a:noFill/>
          <a:ln>
            <a:noFill/>
          </a:ln>
        </p:spPr>
      </p:pic>
      <p:sp>
        <p:nvSpPr>
          <p:cNvPr id="9" name="Title 3">
            <a:extLst>
              <a:ext uri="{FF2B5EF4-FFF2-40B4-BE49-F238E27FC236}">
                <a16:creationId xmlns:a16="http://schemas.microsoft.com/office/drawing/2014/main" id="{1C9640DC-F934-462B-BEAA-6A4CE477563D}"/>
              </a:ext>
            </a:extLst>
          </p:cNvPr>
          <p:cNvSpPr txBox="1">
            <a:spLocks/>
          </p:cNvSpPr>
          <p:nvPr/>
        </p:nvSpPr>
        <p:spPr>
          <a:xfrm>
            <a:off x="817655" y="4173660"/>
            <a:ext cx="10481562" cy="54978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*Open </a:t>
            </a:r>
            <a:r>
              <a:rPr lang="en-US" sz="3200" dirty="0" err="1"/>
              <a:t>Jupyter</a:t>
            </a:r>
            <a:r>
              <a:rPr lang="en-US" sz="3200" dirty="0"/>
              <a:t> Notebook Demo*</a:t>
            </a:r>
          </a:p>
        </p:txBody>
      </p:sp>
    </p:spTree>
    <p:extLst>
      <p:ext uri="{BB962C8B-B14F-4D97-AF65-F5344CB8AC3E}">
        <p14:creationId xmlns:p14="http://schemas.microsoft.com/office/powerpoint/2010/main" val="409441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6"/>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Python Installation</a:t>
            </a:r>
            <a:endParaRPr sz="3200">
              <a:solidFill>
                <a:schemeClr val="dk1"/>
              </a:solidFill>
            </a:endParaRPr>
          </a:p>
        </p:txBody>
      </p:sp>
      <p:sp>
        <p:nvSpPr>
          <p:cNvPr id="171" name="Google Shape;171;p26"/>
          <p:cNvSpPr txBox="1"/>
          <p:nvPr/>
        </p:nvSpPr>
        <p:spPr>
          <a:xfrm>
            <a:off x="234633" y="2076967"/>
            <a:ext cx="10062800" cy="1792400"/>
          </a:xfrm>
          <a:prstGeom prst="rect">
            <a:avLst/>
          </a:prstGeom>
          <a:noFill/>
          <a:ln>
            <a:noFill/>
          </a:ln>
        </p:spPr>
        <p:txBody>
          <a:bodyPr spcFirstLastPara="1" wrap="square" lIns="121900" tIns="121900" rIns="121900" bIns="121900" anchor="t" anchorCtr="0">
            <a:noAutofit/>
          </a:bodyPr>
          <a:lstStyle/>
          <a:p>
            <a:pPr>
              <a:lnSpc>
                <a:spcPct val="130000"/>
              </a:lnSpc>
              <a:spcBef>
                <a:spcPts val="1333"/>
              </a:spcBef>
            </a:pPr>
            <a:endParaRPr sz="1200" b="1">
              <a:solidFill>
                <a:srgbClr val="404040"/>
              </a:solidFill>
              <a:highlight>
                <a:srgbClr val="FFFFFF"/>
              </a:highlight>
              <a:latin typeface="Consolas"/>
              <a:ea typeface="Consolas"/>
              <a:cs typeface="Consolas"/>
              <a:sym typeface="Consolas"/>
            </a:endParaRPr>
          </a:p>
        </p:txBody>
      </p:sp>
      <p:sp>
        <p:nvSpPr>
          <p:cNvPr id="172" name="Google Shape;172;p26"/>
          <p:cNvSpPr txBox="1"/>
          <p:nvPr/>
        </p:nvSpPr>
        <p:spPr>
          <a:xfrm>
            <a:off x="343633" y="3869367"/>
            <a:ext cx="10062800" cy="1792400"/>
          </a:xfrm>
          <a:prstGeom prst="rect">
            <a:avLst/>
          </a:prstGeom>
          <a:noFill/>
          <a:ln>
            <a:noFill/>
          </a:ln>
        </p:spPr>
        <p:txBody>
          <a:bodyPr spcFirstLastPara="1" wrap="square" lIns="121900" tIns="121900" rIns="121900" bIns="121900" anchor="t" anchorCtr="0">
            <a:noAutofit/>
          </a:bodyPr>
          <a:lstStyle/>
          <a:p>
            <a:pPr>
              <a:lnSpc>
                <a:spcPct val="130000"/>
              </a:lnSpc>
              <a:spcBef>
                <a:spcPts val="1333"/>
              </a:spcBef>
            </a:pPr>
            <a:endParaRPr sz="1200" b="1">
              <a:solidFill>
                <a:srgbClr val="404040"/>
              </a:solidFill>
              <a:highlight>
                <a:srgbClr val="FFFFFF"/>
              </a:highlight>
              <a:latin typeface="Consolas"/>
              <a:ea typeface="Consolas"/>
              <a:cs typeface="Consolas"/>
              <a:sym typeface="Consolas"/>
            </a:endParaRPr>
          </a:p>
        </p:txBody>
      </p:sp>
      <p:pic>
        <p:nvPicPr>
          <p:cNvPr id="174" name="Google Shape;174;p26"/>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175" name="Google Shape;175;p26"/>
          <p:cNvPicPr preferRelativeResize="0"/>
          <p:nvPr/>
        </p:nvPicPr>
        <p:blipFill>
          <a:blip r:embed="rId4">
            <a:alphaModFix/>
          </a:blip>
          <a:stretch>
            <a:fillRect/>
          </a:stretch>
        </p:blipFill>
        <p:spPr>
          <a:xfrm>
            <a:off x="10186467" y="5426768"/>
            <a:ext cx="2005533" cy="1431233"/>
          </a:xfrm>
          <a:prstGeom prst="rect">
            <a:avLst/>
          </a:prstGeom>
          <a:noFill/>
          <a:ln>
            <a:noFill/>
          </a:ln>
        </p:spPr>
      </p:pic>
      <p:pic>
        <p:nvPicPr>
          <p:cNvPr id="2" name="Picture 1">
            <a:extLst>
              <a:ext uri="{FF2B5EF4-FFF2-40B4-BE49-F238E27FC236}">
                <a16:creationId xmlns:a16="http://schemas.microsoft.com/office/drawing/2014/main" id="{473C3624-7F98-40FF-8C49-3A960272CD2B}"/>
              </a:ext>
            </a:extLst>
          </p:cNvPr>
          <p:cNvPicPr>
            <a:picLocks noChangeAspect="1"/>
          </p:cNvPicPr>
          <p:nvPr/>
        </p:nvPicPr>
        <p:blipFill>
          <a:blip r:embed="rId5"/>
          <a:stretch>
            <a:fillRect/>
          </a:stretch>
        </p:blipFill>
        <p:spPr>
          <a:xfrm>
            <a:off x="2023519" y="1874385"/>
            <a:ext cx="8144962" cy="3109229"/>
          </a:xfrm>
          <a:prstGeom prst="rect">
            <a:avLst/>
          </a:prstGeom>
        </p:spPr>
      </p:pic>
    </p:spTree>
    <p:extLst>
      <p:ext uri="{BB962C8B-B14F-4D97-AF65-F5344CB8AC3E}">
        <p14:creationId xmlns:p14="http://schemas.microsoft.com/office/powerpoint/2010/main" val="57565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9" name="Google Shape;189;p28"/>
          <p:cNvSpPr txBox="1"/>
          <p:nvPr/>
        </p:nvSpPr>
        <p:spPr>
          <a:xfrm>
            <a:off x="0" y="0"/>
            <a:ext cx="4847771"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Initialize H2O</a:t>
            </a:r>
            <a:endParaRPr sz="3200" dirty="0">
              <a:solidFill>
                <a:schemeClr val="dk1"/>
              </a:solidFill>
            </a:endParaRPr>
          </a:p>
        </p:txBody>
      </p:sp>
      <p:sp>
        <p:nvSpPr>
          <p:cNvPr id="190" name="Google Shape;190;p28"/>
          <p:cNvSpPr txBox="1"/>
          <p:nvPr/>
        </p:nvSpPr>
        <p:spPr>
          <a:xfrm>
            <a:off x="0" y="867017"/>
            <a:ext cx="11076000" cy="5724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600" dirty="0">
                <a:solidFill>
                  <a:srgbClr val="111111"/>
                </a:solidFill>
                <a:highlight>
                  <a:schemeClr val="lt1"/>
                </a:highlight>
              </a:rPr>
              <a:t>Import the </a:t>
            </a:r>
            <a:r>
              <a:rPr lang="en" sz="1600" b="1" dirty="0">
                <a:solidFill>
                  <a:srgbClr val="111111"/>
                </a:solidFill>
                <a:highlight>
                  <a:schemeClr val="lt1"/>
                </a:highlight>
              </a:rPr>
              <a:t>h2o package </a:t>
            </a:r>
            <a:r>
              <a:rPr lang="en" sz="1600" dirty="0">
                <a:solidFill>
                  <a:srgbClr val="111111"/>
                </a:solidFill>
                <a:highlight>
                  <a:schemeClr val="lt1"/>
                </a:highlight>
              </a:rPr>
              <a:t>and </a:t>
            </a:r>
            <a:r>
              <a:rPr lang="en" sz="1600" b="1" dirty="0">
                <a:solidFill>
                  <a:srgbClr val="111111"/>
                </a:solidFill>
                <a:highlight>
                  <a:schemeClr val="lt1"/>
                </a:highlight>
              </a:rPr>
              <a:t>H2OAutoML class</a:t>
            </a:r>
            <a:endParaRPr sz="2400" dirty="0"/>
          </a:p>
        </p:txBody>
      </p:sp>
      <p:sp>
        <p:nvSpPr>
          <p:cNvPr id="191" name="Google Shape;191;p28"/>
          <p:cNvSpPr txBox="1"/>
          <p:nvPr/>
        </p:nvSpPr>
        <p:spPr>
          <a:xfrm>
            <a:off x="117400" y="5354651"/>
            <a:ext cx="11076000" cy="5724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600">
                <a:solidFill>
                  <a:schemeClr val="dk2"/>
                </a:solidFill>
                <a:highlight>
                  <a:srgbClr val="FFFFFF"/>
                </a:highlight>
              </a:rPr>
              <a:t>On executing the cell, some information will be printed on the screen in a tabular format displaying amongst other things, the number of nodes, total memory, Python version, etc.. Also, the </a:t>
            </a:r>
            <a:r>
              <a:rPr lang="en" sz="1600">
                <a:solidFill>
                  <a:schemeClr val="dk2"/>
                </a:solidFill>
              </a:rPr>
              <a:t>h2o.init()</a:t>
            </a:r>
            <a:r>
              <a:rPr lang="en" sz="1600">
                <a:solidFill>
                  <a:schemeClr val="dk2"/>
                </a:solidFill>
                <a:highlight>
                  <a:srgbClr val="FFFFFF"/>
                </a:highlight>
              </a:rPr>
              <a:t> makes sure that no prior instance of H2O is running.</a:t>
            </a:r>
            <a:endParaRPr sz="1600"/>
          </a:p>
        </p:txBody>
      </p:sp>
      <p:pic>
        <p:nvPicPr>
          <p:cNvPr id="192" name="Google Shape;192;p28"/>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7FCD5964-5EB5-4D77-80FC-2F79163B6C8E}"/>
              </a:ext>
            </a:extLst>
          </p:cNvPr>
          <p:cNvPicPr>
            <a:picLocks noChangeAspect="1"/>
          </p:cNvPicPr>
          <p:nvPr/>
        </p:nvPicPr>
        <p:blipFill>
          <a:blip r:embed="rId4"/>
          <a:stretch>
            <a:fillRect/>
          </a:stretch>
        </p:blipFill>
        <p:spPr>
          <a:xfrm>
            <a:off x="2023519" y="2133487"/>
            <a:ext cx="8144962" cy="2591025"/>
          </a:xfrm>
          <a:prstGeom prst="rect">
            <a:avLst/>
          </a:prstGeom>
        </p:spPr>
      </p:pic>
    </p:spTree>
    <p:extLst>
      <p:ext uri="{BB962C8B-B14F-4D97-AF65-F5344CB8AC3E}">
        <p14:creationId xmlns:p14="http://schemas.microsoft.com/office/powerpoint/2010/main" val="169853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29"/>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US" sz="4800" dirty="0">
                <a:solidFill>
                  <a:schemeClr val="dk1"/>
                </a:solidFill>
              </a:rPr>
              <a:t>Load data into H2O</a:t>
            </a:r>
            <a:endParaRPr lang="en-US" sz="3200" dirty="0">
              <a:solidFill>
                <a:schemeClr val="dk1"/>
              </a:solidFill>
            </a:endParaRPr>
          </a:p>
        </p:txBody>
      </p:sp>
      <p:pic>
        <p:nvPicPr>
          <p:cNvPr id="199" name="Google Shape;199;p29"/>
          <p:cNvPicPr preferRelativeResize="0"/>
          <p:nvPr/>
        </p:nvPicPr>
        <p:blipFill>
          <a:blip r:embed="rId3">
            <a:alphaModFix/>
          </a:blip>
          <a:stretch>
            <a:fillRect/>
          </a:stretch>
        </p:blipFill>
        <p:spPr>
          <a:xfrm>
            <a:off x="4978400" y="2731832"/>
            <a:ext cx="6207578" cy="2806567"/>
          </a:xfrm>
          <a:prstGeom prst="rect">
            <a:avLst/>
          </a:prstGeom>
          <a:noFill/>
          <a:ln>
            <a:noFill/>
          </a:ln>
        </p:spPr>
      </p:pic>
      <p:pic>
        <p:nvPicPr>
          <p:cNvPr id="200" name="Google Shape;200;p29"/>
          <p:cNvPicPr preferRelativeResize="0"/>
          <p:nvPr/>
        </p:nvPicPr>
        <p:blipFill>
          <a:blip r:embed="rId4">
            <a:alphaModFix/>
          </a:blip>
          <a:stretch>
            <a:fillRect/>
          </a:stretch>
        </p:blipFill>
        <p:spPr>
          <a:xfrm>
            <a:off x="10974233" y="33201"/>
            <a:ext cx="1158800" cy="1119999"/>
          </a:xfrm>
          <a:prstGeom prst="rect">
            <a:avLst/>
          </a:prstGeom>
          <a:noFill/>
          <a:ln>
            <a:noFill/>
          </a:ln>
        </p:spPr>
      </p:pic>
      <p:sp>
        <p:nvSpPr>
          <p:cNvPr id="9" name="Google Shape;198;p29">
            <a:extLst>
              <a:ext uri="{FF2B5EF4-FFF2-40B4-BE49-F238E27FC236}">
                <a16:creationId xmlns:a16="http://schemas.microsoft.com/office/drawing/2014/main" id="{284AEC19-A160-4A79-B8F2-8B4D3B9FA41E}"/>
              </a:ext>
            </a:extLst>
          </p:cNvPr>
          <p:cNvSpPr txBox="1">
            <a:spLocks/>
          </p:cNvSpPr>
          <p:nvPr/>
        </p:nvSpPr>
        <p:spPr>
          <a:xfrm>
            <a:off x="1006022" y="1319601"/>
            <a:ext cx="10387692" cy="4736258"/>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spcBef>
                <a:spcPts val="0"/>
              </a:spcBef>
            </a:pPr>
            <a:r>
              <a:rPr lang="en-US" sz="1200" dirty="0" err="1">
                <a:latin typeface="Courier New"/>
                <a:ea typeface="Courier New"/>
                <a:cs typeface="Courier New"/>
                <a:sym typeface="Courier New"/>
              </a:rPr>
              <a:t>data_path</a:t>
            </a:r>
            <a:r>
              <a:rPr lang="en-US" sz="1200" dirty="0">
                <a:latin typeface="Courier New"/>
                <a:ea typeface="Courier New"/>
                <a:cs typeface="Courier New"/>
                <a:sym typeface="Courier New"/>
              </a:rPr>
              <a:t> = "</a:t>
            </a:r>
            <a:r>
              <a:rPr lang="en-US" sz="1200" u="sng" dirty="0">
                <a:solidFill>
                  <a:schemeClr val="hlink"/>
                </a:solidFill>
                <a:latin typeface="Courier New"/>
                <a:ea typeface="Courier New"/>
                <a:cs typeface="Courier New"/>
                <a:sym typeface="Courier New"/>
                <a:hlinkClick r:id="rId5"/>
              </a:rPr>
              <a:t>https://github.com/h2oai/h2o-tutorials/raw/master/h2o-world-2017/</a:t>
            </a:r>
            <a:r>
              <a:rPr lang="en-US" sz="1200" u="sng" dirty="0" err="1">
                <a:solidFill>
                  <a:schemeClr val="hlink"/>
                </a:solidFill>
                <a:latin typeface="Courier New"/>
                <a:ea typeface="Courier New"/>
                <a:cs typeface="Courier New"/>
                <a:sym typeface="Courier New"/>
                <a:hlinkClick r:id="rId5"/>
              </a:rPr>
              <a:t>automl</a:t>
            </a:r>
            <a:r>
              <a:rPr lang="en-US" sz="1200" u="sng" dirty="0">
                <a:solidFill>
                  <a:schemeClr val="hlink"/>
                </a:solidFill>
                <a:latin typeface="Courier New"/>
                <a:ea typeface="Courier New"/>
                <a:cs typeface="Courier New"/>
                <a:sym typeface="Courier New"/>
                <a:hlinkClick r:id="rId5"/>
              </a:rPr>
              <a:t>/data/product_backorders.csv</a:t>
            </a:r>
            <a:r>
              <a:rPr lang="en-US" sz="1200" dirty="0">
                <a:latin typeface="Courier New"/>
                <a:ea typeface="Courier New"/>
                <a:cs typeface="Courier New"/>
                <a:sym typeface="Courier New"/>
              </a:rPr>
              <a:t>"</a:t>
            </a:r>
          </a:p>
          <a:p>
            <a:pPr>
              <a:lnSpc>
                <a:spcPct val="170000"/>
              </a:lnSpc>
              <a:spcBef>
                <a:spcPts val="0"/>
              </a:spcBef>
            </a:pPr>
            <a:r>
              <a:rPr lang="en-US" sz="1200" dirty="0">
                <a:latin typeface="Courier New"/>
                <a:ea typeface="Courier New"/>
                <a:cs typeface="Courier New"/>
                <a:sym typeface="Courier New"/>
              </a:rPr>
              <a:t># Load data into H2O (as a H2O </a:t>
            </a:r>
            <a:r>
              <a:rPr lang="en-US" sz="1200" dirty="0" err="1">
                <a:latin typeface="Courier New"/>
                <a:ea typeface="Courier New"/>
                <a:cs typeface="Courier New"/>
                <a:sym typeface="Courier New"/>
              </a:rPr>
              <a:t>dataframe</a:t>
            </a:r>
            <a:r>
              <a:rPr lang="en-US" sz="1200" dirty="0">
                <a:latin typeface="Courier New"/>
                <a:ea typeface="Courier New"/>
                <a:cs typeface="Courier New"/>
                <a:sym typeface="Courier New"/>
              </a:rPr>
              <a:t>)</a:t>
            </a:r>
          </a:p>
          <a:p>
            <a:pPr>
              <a:lnSpc>
                <a:spcPct val="170000"/>
              </a:lnSpc>
              <a:spcBef>
                <a:spcPts val="0"/>
              </a:spcBef>
            </a:pPr>
            <a:r>
              <a:rPr lang="en-US" sz="1200" dirty="0">
                <a:latin typeface="Courier New"/>
                <a:ea typeface="Courier New"/>
                <a:cs typeface="Courier New"/>
                <a:sym typeface="Courier New"/>
              </a:rPr>
              <a:t>df = h2o.import_file(</a:t>
            </a:r>
            <a:r>
              <a:rPr lang="en-US" sz="1200" dirty="0" err="1">
                <a:latin typeface="Courier New"/>
                <a:ea typeface="Courier New"/>
                <a:cs typeface="Courier New"/>
                <a:sym typeface="Courier New"/>
              </a:rPr>
              <a:t>data_path</a:t>
            </a:r>
            <a:r>
              <a:rPr lang="en-US" sz="1200" dirty="0">
                <a:latin typeface="Courier New"/>
                <a:ea typeface="Courier New"/>
                <a:cs typeface="Courier New"/>
                <a:sym typeface="Courier New"/>
              </a:rPr>
              <a:t>)</a:t>
            </a:r>
          </a:p>
          <a:p>
            <a:pPr>
              <a:lnSpc>
                <a:spcPct val="170000"/>
              </a:lnSpc>
              <a:spcBef>
                <a:spcPts val="0"/>
              </a:spcBef>
            </a:pPr>
            <a:endParaRPr lang="en-US" sz="1050" dirty="0">
              <a:highlight>
                <a:srgbClr val="F7F7F7"/>
              </a:highlight>
              <a:latin typeface="Roboto Mono"/>
              <a:ea typeface="Roboto Mono"/>
              <a:cs typeface="Roboto Mono"/>
              <a:sym typeface="Roboto Mono"/>
            </a:endParaRPr>
          </a:p>
          <a:p>
            <a:pPr>
              <a:lnSpc>
                <a:spcPct val="170000"/>
              </a:lnSpc>
              <a:spcBef>
                <a:spcPts val="0"/>
              </a:spcBef>
            </a:pPr>
            <a:r>
              <a:rPr lang="en-US" sz="1200" dirty="0" err="1">
                <a:latin typeface="Courier New"/>
                <a:ea typeface="Courier New"/>
                <a:cs typeface="Courier New"/>
                <a:sym typeface="Courier New"/>
              </a:rPr>
              <a:t>df.head</a:t>
            </a:r>
            <a:r>
              <a:rPr lang="en-US" sz="1200" dirty="0">
                <a:latin typeface="Courier New"/>
                <a:ea typeface="Courier New"/>
                <a:cs typeface="Courier New"/>
                <a:sym typeface="Courier New"/>
              </a:rPr>
              <a:t>()</a:t>
            </a: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endParaRPr lang="en-US" sz="1200" dirty="0">
              <a:latin typeface="Courier New"/>
              <a:ea typeface="Courier New"/>
              <a:cs typeface="Courier New"/>
              <a:sym typeface="Courier New"/>
            </a:endParaRPr>
          </a:p>
          <a:p>
            <a:pPr>
              <a:lnSpc>
                <a:spcPct val="170000"/>
              </a:lnSpc>
              <a:spcBef>
                <a:spcPts val="0"/>
              </a:spcBef>
            </a:pPr>
            <a:r>
              <a:rPr lang="en-US" sz="1200" dirty="0" err="1">
                <a:latin typeface="Courier New"/>
                <a:ea typeface="Courier New"/>
                <a:cs typeface="Courier New"/>
                <a:sym typeface="Courier New"/>
              </a:rPr>
              <a:t>df.shape</a:t>
            </a:r>
            <a:r>
              <a:rPr lang="en-US" sz="1200" dirty="0">
                <a:latin typeface="Courier New"/>
                <a:ea typeface="Courier New"/>
                <a:cs typeface="Courier New"/>
                <a:sym typeface="Courier New"/>
              </a:rPr>
              <a:t>  (19053 rows, 23 cols)</a:t>
            </a:r>
          </a:p>
        </p:txBody>
      </p:sp>
    </p:spTree>
    <p:extLst>
      <p:ext uri="{BB962C8B-B14F-4D97-AF65-F5344CB8AC3E}">
        <p14:creationId xmlns:p14="http://schemas.microsoft.com/office/powerpoint/2010/main" val="1152792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0"/>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US" sz="4800" dirty="0">
                <a:solidFill>
                  <a:schemeClr val="dk1"/>
                </a:solidFill>
              </a:rPr>
              <a:t>Split the data + Get features/target</a:t>
            </a:r>
            <a:endParaRPr lang="en-US" sz="3200" dirty="0">
              <a:solidFill>
                <a:schemeClr val="dk1"/>
              </a:solidFill>
            </a:endParaRPr>
          </a:p>
        </p:txBody>
      </p:sp>
      <p:pic>
        <p:nvPicPr>
          <p:cNvPr id="207" name="Google Shape;207;p30"/>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6422E4A9-A25A-4CAB-9A29-5AADBF8D8BEA}"/>
              </a:ext>
            </a:extLst>
          </p:cNvPr>
          <p:cNvPicPr>
            <a:picLocks noChangeAspect="1"/>
          </p:cNvPicPr>
          <p:nvPr/>
        </p:nvPicPr>
        <p:blipFill>
          <a:blip r:embed="rId4"/>
          <a:stretch>
            <a:fillRect/>
          </a:stretch>
        </p:blipFill>
        <p:spPr>
          <a:xfrm>
            <a:off x="1776609" y="1295215"/>
            <a:ext cx="8638781" cy="4267570"/>
          </a:xfrm>
          <a:prstGeom prst="rect">
            <a:avLst/>
          </a:prstGeom>
        </p:spPr>
      </p:pic>
    </p:spTree>
    <p:extLst>
      <p:ext uri="{BB962C8B-B14F-4D97-AF65-F5344CB8AC3E}">
        <p14:creationId xmlns:p14="http://schemas.microsoft.com/office/powerpoint/2010/main" val="289168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sp>
        <p:nvSpPr>
          <p:cNvPr id="212" name="Google Shape;212;p31"/>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Run AutoML ( behind the scenes for cv)</a:t>
            </a:r>
            <a:endParaRPr sz="3200">
              <a:solidFill>
                <a:schemeClr val="dk1"/>
              </a:solidFill>
            </a:endParaRPr>
          </a:p>
        </p:txBody>
      </p:sp>
      <p:sp>
        <p:nvSpPr>
          <p:cNvPr id="214" name="Google Shape;214;p31"/>
          <p:cNvSpPr txBox="1"/>
          <p:nvPr/>
        </p:nvSpPr>
        <p:spPr>
          <a:xfrm>
            <a:off x="0" y="1055233"/>
            <a:ext cx="11693600" cy="9384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Run AutoML, stopping after 120 seconds. The </a:t>
            </a:r>
            <a:r>
              <a:rPr lang="en" sz="1600">
                <a:solidFill>
                  <a:schemeClr val="dk2"/>
                </a:solidFill>
                <a:latin typeface="Courier New"/>
                <a:ea typeface="Courier New"/>
                <a:cs typeface="Courier New"/>
                <a:sym typeface="Courier New"/>
              </a:rPr>
              <a:t>max_runtime_secs</a:t>
            </a:r>
            <a:r>
              <a:rPr lang="en" sz="1600">
                <a:solidFill>
                  <a:schemeClr val="dk2"/>
                </a:solidFill>
                <a:highlight>
                  <a:srgbClr val="FFFFFF"/>
                </a:highlight>
                <a:latin typeface="Courier New"/>
                <a:ea typeface="Courier New"/>
                <a:cs typeface="Courier New"/>
                <a:sym typeface="Courier New"/>
              </a:rPr>
              <a:t> </a:t>
            </a:r>
            <a:r>
              <a:rPr lang="en" sz="1600" b="1">
                <a:solidFill>
                  <a:schemeClr val="dk2"/>
                </a:solidFill>
                <a:highlight>
                  <a:srgbClr val="FFFFFF"/>
                </a:highlight>
              </a:rPr>
              <a:t>argument provides a way to limit the AutoML run by time</a:t>
            </a:r>
            <a:endParaRPr sz="1600" b="1"/>
          </a:p>
        </p:txBody>
      </p:sp>
      <p:sp>
        <p:nvSpPr>
          <p:cNvPr id="215" name="Google Shape;215;p31"/>
          <p:cNvSpPr txBox="1"/>
          <p:nvPr/>
        </p:nvSpPr>
        <p:spPr>
          <a:xfrm>
            <a:off x="0" y="3365833"/>
            <a:ext cx="11496400" cy="33180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Stopping Parameters:</a:t>
            </a:r>
            <a:endParaRPr sz="1600" b="1">
              <a:solidFill>
                <a:schemeClr val="dk2"/>
              </a:solidFill>
              <a:highlight>
                <a:srgbClr val="FFFFFF"/>
              </a:highlight>
            </a:endParaRPr>
          </a:p>
          <a:p>
            <a:endParaRPr sz="1600" b="1">
              <a:solidFill>
                <a:schemeClr val="dk2"/>
              </a:solidFill>
              <a:highlight>
                <a:srgbClr val="FFFFFF"/>
              </a:highlight>
            </a:endParaRPr>
          </a:p>
          <a:p>
            <a:r>
              <a:rPr lang="en" sz="1600">
                <a:solidFill>
                  <a:schemeClr val="dk2"/>
                </a:solidFill>
                <a:highlight>
                  <a:srgbClr val="FFFFFF"/>
                </a:highlight>
              </a:rPr>
              <a:t>There are two stopping strategies (time or number-of-model based), and one of them must be specified. When both options are set, then the AutoML run will stop as soon as it hits one of either of these limits.</a:t>
            </a:r>
            <a:endParaRPr sz="1600">
              <a:solidFill>
                <a:schemeClr val="dk2"/>
              </a:solidFill>
              <a:highlight>
                <a:srgbClr val="FFFFFF"/>
              </a:highlight>
            </a:endParaRPr>
          </a:p>
          <a:p>
            <a:endParaRPr sz="1600">
              <a:solidFill>
                <a:schemeClr val="dk2"/>
              </a:solidFill>
              <a:highlight>
                <a:srgbClr val="FFFFFF"/>
              </a:highlight>
            </a:endParaRPr>
          </a:p>
          <a:p>
            <a:pPr marL="609585" indent="-406390">
              <a:buSzPts val="1200"/>
              <a:buChar char="●"/>
            </a:pPr>
            <a:r>
              <a:rPr lang="en" sz="1600" b="1">
                <a:solidFill>
                  <a:schemeClr val="hlink"/>
                </a:solidFill>
                <a:highlight>
                  <a:srgbClr val="FFFFFF"/>
                </a:highlight>
                <a:uFill>
                  <a:noFill/>
                </a:uFill>
                <a:hlinkClick r:id="rId3"/>
              </a:rPr>
              <a:t>max_runtime_secs</a:t>
            </a:r>
            <a:r>
              <a:rPr lang="en" sz="1600">
                <a:solidFill>
                  <a:schemeClr val="dk2"/>
                </a:solidFill>
                <a:highlight>
                  <a:srgbClr val="FFFFFF"/>
                </a:highlight>
              </a:rPr>
              <a:t>: This argument controls how long the AutoML will run at the most, before training the final Stacked Ensemble models. Defaults to 3600 seconds (1 hour).</a:t>
            </a:r>
            <a:endParaRPr sz="1600">
              <a:solidFill>
                <a:schemeClr val="dk2"/>
              </a:solidFill>
              <a:highlight>
                <a:srgbClr val="FFFFFF"/>
              </a:highlight>
            </a:endParaRPr>
          </a:p>
          <a:p>
            <a:pPr marL="609585" indent="-406390">
              <a:buSzPts val="1200"/>
              <a:buChar char="●"/>
            </a:pPr>
            <a:br>
              <a:rPr lang="en" sz="1600">
                <a:solidFill>
                  <a:schemeClr val="dk2"/>
                </a:solidFill>
                <a:highlight>
                  <a:srgbClr val="FFFFFF"/>
                </a:highlight>
              </a:rPr>
            </a:br>
            <a:r>
              <a:rPr lang="en" sz="1600" b="1">
                <a:solidFill>
                  <a:schemeClr val="hlink"/>
                </a:solidFill>
                <a:highlight>
                  <a:srgbClr val="FFFFFF"/>
                </a:highlight>
                <a:uFill>
                  <a:noFill/>
                </a:uFill>
                <a:hlinkClick r:id="rId4"/>
              </a:rPr>
              <a:t>max_models</a:t>
            </a:r>
            <a:r>
              <a:rPr lang="en" sz="1600">
                <a:solidFill>
                  <a:schemeClr val="dk2"/>
                </a:solidFill>
                <a:highlight>
                  <a:srgbClr val="FFFFFF"/>
                </a:highlight>
              </a:rPr>
              <a:t>: Specify the maximum number of models to build in an AutoML run, excluding the Stacked Ensemble models. Defaults to NULL/None.</a:t>
            </a:r>
            <a:endParaRPr sz="1600">
              <a:solidFill>
                <a:schemeClr val="dk2"/>
              </a:solidFill>
              <a:highlight>
                <a:srgbClr val="FFFFFF"/>
              </a:highlight>
            </a:endParaRPr>
          </a:p>
        </p:txBody>
      </p:sp>
      <p:pic>
        <p:nvPicPr>
          <p:cNvPr id="216" name="Google Shape;216;p31"/>
          <p:cNvPicPr preferRelativeResize="0"/>
          <p:nvPr/>
        </p:nvPicPr>
        <p:blipFill>
          <a:blip r:embed="rId5">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D1CC81C9-00BC-46AA-B34A-5AD4339B9B9A}"/>
              </a:ext>
            </a:extLst>
          </p:cNvPr>
          <p:cNvPicPr>
            <a:picLocks noChangeAspect="1"/>
          </p:cNvPicPr>
          <p:nvPr/>
        </p:nvPicPr>
        <p:blipFill>
          <a:blip r:embed="rId6"/>
          <a:stretch>
            <a:fillRect/>
          </a:stretch>
        </p:blipFill>
        <p:spPr>
          <a:xfrm>
            <a:off x="1530458" y="1993633"/>
            <a:ext cx="8632684" cy="810838"/>
          </a:xfrm>
          <a:prstGeom prst="rect">
            <a:avLst/>
          </a:prstGeom>
        </p:spPr>
      </p:pic>
    </p:spTree>
    <p:extLst>
      <p:ext uri="{BB962C8B-B14F-4D97-AF65-F5344CB8AC3E}">
        <p14:creationId xmlns:p14="http://schemas.microsoft.com/office/powerpoint/2010/main" val="279334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32"/>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dirty="0">
                <a:solidFill>
                  <a:schemeClr val="dk1"/>
                </a:solidFill>
              </a:rPr>
              <a:t>View the AutoML Leaderboard</a:t>
            </a:r>
            <a:endParaRPr sz="3200" dirty="0">
              <a:solidFill>
                <a:schemeClr val="dk1"/>
              </a:solidFill>
            </a:endParaRPr>
          </a:p>
        </p:txBody>
      </p:sp>
      <p:sp>
        <p:nvSpPr>
          <p:cNvPr id="223" name="Google Shape;223;p32"/>
          <p:cNvSpPr txBox="1"/>
          <p:nvPr/>
        </p:nvSpPr>
        <p:spPr>
          <a:xfrm>
            <a:off x="0" y="1055233"/>
            <a:ext cx="11693600" cy="9384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The “leaderboard” features table of models (that were used by AutoML for training) and their performance metrics. </a:t>
            </a:r>
            <a:endParaRPr sz="1600" b="1"/>
          </a:p>
        </p:txBody>
      </p:sp>
      <p:sp>
        <p:nvSpPr>
          <p:cNvPr id="224" name="Google Shape;224;p32"/>
          <p:cNvSpPr txBox="1"/>
          <p:nvPr/>
        </p:nvSpPr>
        <p:spPr>
          <a:xfrm>
            <a:off x="98600" y="5195700"/>
            <a:ext cx="11496400" cy="1488000"/>
          </a:xfrm>
          <a:prstGeom prst="rect">
            <a:avLst/>
          </a:prstGeom>
          <a:noFill/>
          <a:ln>
            <a:noFill/>
          </a:ln>
        </p:spPr>
        <p:txBody>
          <a:bodyPr spcFirstLastPara="1" wrap="square" lIns="121900" tIns="121900" rIns="121900" bIns="121900" anchor="t" anchorCtr="0">
            <a:noAutofit/>
          </a:bodyPr>
          <a:lstStyle/>
          <a:p>
            <a:pPr marL="609585" indent="-406390">
              <a:buClr>
                <a:schemeClr val="dk2"/>
              </a:buClr>
              <a:buSzPts val="1200"/>
              <a:buChar char="●"/>
            </a:pPr>
            <a:r>
              <a:rPr lang="en" sz="1600">
                <a:solidFill>
                  <a:schemeClr val="dk2"/>
                </a:solidFill>
                <a:highlight>
                  <a:srgbClr val="FFFFFF"/>
                </a:highlight>
              </a:rPr>
              <a:t>The table above shows the top 10 models built by AutoML with their parameters</a:t>
            </a:r>
            <a:br>
              <a:rPr lang="en" sz="1600">
                <a:solidFill>
                  <a:schemeClr val="dk2"/>
                </a:solidFill>
                <a:highlight>
                  <a:srgbClr val="FFFFFF"/>
                </a:highlight>
              </a:rPr>
            </a:br>
            <a:endParaRPr sz="1600">
              <a:solidFill>
                <a:schemeClr val="dk2"/>
              </a:solidFill>
              <a:highlight>
                <a:srgbClr val="FFFFFF"/>
              </a:highlight>
            </a:endParaRPr>
          </a:p>
          <a:p>
            <a:pPr marL="609585" indent="-406390">
              <a:buClr>
                <a:schemeClr val="dk2"/>
              </a:buClr>
              <a:buSzPts val="1200"/>
              <a:buChar char="●"/>
            </a:pPr>
            <a:r>
              <a:rPr lang="en" sz="1600">
                <a:solidFill>
                  <a:schemeClr val="dk2"/>
                </a:solidFill>
                <a:highlight>
                  <a:srgbClr val="FFFFFF"/>
                </a:highlight>
              </a:rPr>
              <a:t>The leaderboard is sorted by a default performance metric (specified internally for each type of machine learning task)</a:t>
            </a:r>
            <a:br>
              <a:rPr lang="en" sz="1600">
                <a:solidFill>
                  <a:schemeClr val="dk2"/>
                </a:solidFill>
                <a:highlight>
                  <a:srgbClr val="FFFFFF"/>
                </a:highlight>
              </a:rPr>
            </a:br>
            <a:endParaRPr sz="1600">
              <a:solidFill>
                <a:schemeClr val="dk2"/>
              </a:solidFill>
              <a:highlight>
                <a:srgbClr val="FFFFFF"/>
              </a:highlight>
            </a:endParaRPr>
          </a:p>
          <a:p>
            <a:pPr marL="609585" indent="-406390">
              <a:buClr>
                <a:schemeClr val="dk2"/>
              </a:buClr>
              <a:buSzPts val="1200"/>
              <a:buChar char="●"/>
            </a:pPr>
            <a:r>
              <a:rPr lang="en" sz="1600">
                <a:solidFill>
                  <a:schemeClr val="dk2"/>
                </a:solidFill>
                <a:highlight>
                  <a:srgbClr val="FFFFFF"/>
                </a:highlight>
              </a:rPr>
              <a:t>The best model is a Stacked Ensemble(placed on the top) and is stored as </a:t>
            </a:r>
            <a:r>
              <a:rPr lang="en" sz="1600">
                <a:solidFill>
                  <a:schemeClr val="dk2"/>
                </a:solidFill>
              </a:rPr>
              <a:t>aml.leader</a:t>
            </a:r>
            <a:endParaRPr sz="1600">
              <a:solidFill>
                <a:schemeClr val="dk2"/>
              </a:solidFill>
              <a:highlight>
                <a:srgbClr val="FFFFFF"/>
              </a:highlight>
            </a:endParaRPr>
          </a:p>
        </p:txBody>
      </p:sp>
      <p:pic>
        <p:nvPicPr>
          <p:cNvPr id="225" name="Google Shape;225;p32"/>
          <p:cNvPicPr preferRelativeResize="0"/>
          <p:nvPr/>
        </p:nvPicPr>
        <p:blipFill>
          <a:blip r:embed="rId3">
            <a:alphaModFix/>
          </a:blip>
          <a:stretch>
            <a:fillRect/>
          </a:stretch>
        </p:blipFill>
        <p:spPr>
          <a:xfrm>
            <a:off x="2947814" y="2132416"/>
            <a:ext cx="8850667" cy="2864500"/>
          </a:xfrm>
          <a:prstGeom prst="rect">
            <a:avLst/>
          </a:prstGeom>
          <a:noFill/>
          <a:ln>
            <a:noFill/>
          </a:ln>
        </p:spPr>
      </p:pic>
      <p:sp>
        <p:nvSpPr>
          <p:cNvPr id="226" name="Google Shape;226;p32"/>
          <p:cNvSpPr txBox="1"/>
          <p:nvPr/>
        </p:nvSpPr>
        <p:spPr>
          <a:xfrm>
            <a:off x="238500" y="3429000"/>
            <a:ext cx="2374000" cy="1488000"/>
          </a:xfrm>
          <a:prstGeom prst="rect">
            <a:avLst/>
          </a:prstGeom>
          <a:noFill/>
          <a:ln>
            <a:noFill/>
          </a:ln>
        </p:spPr>
        <p:txBody>
          <a:bodyPr spcFirstLastPara="1" wrap="square" lIns="121900" tIns="121900" rIns="121900" bIns="121900" anchor="t" anchorCtr="0">
            <a:noAutofit/>
          </a:bodyPr>
          <a:lstStyle/>
          <a:p>
            <a:r>
              <a:rPr lang="en" sz="1600" i="1" dirty="0">
                <a:solidFill>
                  <a:schemeClr val="dk1"/>
                </a:solidFill>
                <a:highlight>
                  <a:srgbClr val="FFFFFF"/>
                </a:highlight>
              </a:rPr>
              <a:t>The best model is a Stacked Ensemble(placed on the top) and is stored as </a:t>
            </a:r>
            <a:r>
              <a:rPr lang="en" sz="1600" i="1" dirty="0">
                <a:solidFill>
                  <a:schemeClr val="dk1"/>
                </a:solidFill>
              </a:rPr>
              <a:t>aml.leader</a:t>
            </a:r>
            <a:endParaRPr sz="2400" i="1" dirty="0">
              <a:solidFill>
                <a:schemeClr val="dk1"/>
              </a:solidFill>
            </a:endParaRPr>
          </a:p>
        </p:txBody>
      </p:sp>
      <p:cxnSp>
        <p:nvCxnSpPr>
          <p:cNvPr id="227" name="Google Shape;227;p32"/>
          <p:cNvCxnSpPr>
            <a:cxnSpLocks/>
          </p:cNvCxnSpPr>
          <p:nvPr/>
        </p:nvCxnSpPr>
        <p:spPr>
          <a:xfrm flipH="1">
            <a:off x="1425500" y="2529203"/>
            <a:ext cx="1711239" cy="930441"/>
          </a:xfrm>
          <a:prstGeom prst="straightConnector1">
            <a:avLst/>
          </a:prstGeom>
          <a:noFill/>
          <a:ln w="9525" cap="flat" cmpd="sng">
            <a:solidFill>
              <a:schemeClr val="dk2"/>
            </a:solidFill>
            <a:prstDash val="solid"/>
            <a:round/>
            <a:headEnd type="none" w="med" len="med"/>
            <a:tailEnd type="triangle" w="med" len="med"/>
          </a:ln>
        </p:spPr>
      </p:cxnSp>
      <p:pic>
        <p:nvPicPr>
          <p:cNvPr id="228" name="Google Shape;228;p32"/>
          <p:cNvPicPr preferRelativeResize="0"/>
          <p:nvPr/>
        </p:nvPicPr>
        <p:blipFill>
          <a:blip r:embed="rId4">
            <a:alphaModFix/>
          </a:blip>
          <a:stretch>
            <a:fillRect/>
          </a:stretch>
        </p:blipFill>
        <p:spPr>
          <a:xfrm>
            <a:off x="10974233" y="33201"/>
            <a:ext cx="1158800" cy="1119999"/>
          </a:xfrm>
          <a:prstGeom prst="rect">
            <a:avLst/>
          </a:prstGeom>
          <a:noFill/>
          <a:ln>
            <a:noFill/>
          </a:ln>
        </p:spPr>
      </p:pic>
      <p:sp>
        <p:nvSpPr>
          <p:cNvPr id="2" name="Rectangle 1">
            <a:extLst>
              <a:ext uri="{FF2B5EF4-FFF2-40B4-BE49-F238E27FC236}">
                <a16:creationId xmlns:a16="http://schemas.microsoft.com/office/drawing/2014/main" id="{F37CAE81-4F58-463A-AA58-064FB9F86F7B}"/>
              </a:ext>
            </a:extLst>
          </p:cNvPr>
          <p:cNvSpPr/>
          <p:nvPr/>
        </p:nvSpPr>
        <p:spPr>
          <a:xfrm>
            <a:off x="245259" y="1721970"/>
            <a:ext cx="2374000" cy="1455591"/>
          </a:xfrm>
          <a:prstGeom prst="rect">
            <a:avLst/>
          </a:prstGeom>
        </p:spPr>
        <p:txBody>
          <a:bodyPr wrap="square">
            <a:spAutoFit/>
          </a:bodyPr>
          <a:lstStyle/>
          <a:p>
            <a:pPr lvl="0">
              <a:lnSpc>
                <a:spcPct val="170000"/>
              </a:lnSpc>
            </a:pPr>
            <a:r>
              <a:rPr lang="en-US" dirty="0" err="1">
                <a:latin typeface="Courier New"/>
                <a:ea typeface="Courier New"/>
                <a:cs typeface="Courier New"/>
                <a:sym typeface="Courier New"/>
              </a:rPr>
              <a:t>lb</a:t>
            </a:r>
            <a:r>
              <a:rPr lang="en-US" dirty="0">
                <a:latin typeface="Courier New"/>
                <a:ea typeface="Courier New"/>
                <a:cs typeface="Courier New"/>
                <a:sym typeface="Courier New"/>
              </a:rPr>
              <a:t> = </a:t>
            </a:r>
            <a:r>
              <a:rPr lang="en-US" dirty="0" err="1">
                <a:latin typeface="Courier New"/>
                <a:ea typeface="Courier New"/>
                <a:cs typeface="Courier New"/>
                <a:sym typeface="Courier New"/>
              </a:rPr>
              <a:t>aml.leaderboard</a:t>
            </a:r>
            <a:endParaRPr lang="en-US" dirty="0">
              <a:latin typeface="Courier New"/>
              <a:ea typeface="Courier New"/>
              <a:cs typeface="Courier New"/>
              <a:sym typeface="Courier New"/>
            </a:endParaRPr>
          </a:p>
          <a:p>
            <a:pPr lvl="0">
              <a:lnSpc>
                <a:spcPct val="170000"/>
              </a:lnSpc>
            </a:pPr>
            <a:r>
              <a:rPr lang="en-US" dirty="0" err="1">
                <a:latin typeface="Courier New"/>
                <a:ea typeface="Courier New"/>
                <a:cs typeface="Courier New"/>
                <a:sym typeface="Courier New"/>
              </a:rPr>
              <a:t>lb.head</a:t>
            </a:r>
            <a:r>
              <a:rPr lang="en-US" dirty="0">
                <a:latin typeface="Courier New"/>
                <a:ea typeface="Courier New"/>
                <a:cs typeface="Courier New"/>
                <a:sym typeface="Courier New"/>
              </a:rPr>
              <a:t>()</a:t>
            </a:r>
            <a:endParaRPr lang="en-US" dirty="0"/>
          </a:p>
        </p:txBody>
      </p:sp>
    </p:spTree>
    <p:extLst>
      <p:ext uri="{BB962C8B-B14F-4D97-AF65-F5344CB8AC3E}">
        <p14:creationId xmlns:p14="http://schemas.microsoft.com/office/powerpoint/2010/main" val="1409195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9415" y="2617245"/>
            <a:ext cx="3099582" cy="1327863"/>
          </a:xfrm>
        </p:spPr>
        <p:txBody>
          <a:bodyPr/>
          <a:lstStyle/>
          <a:p>
            <a:r>
              <a:rPr lang="en-US" dirty="0">
                <a:latin typeface="Aldhabi" panose="020B0604020202020204" pitchFamily="2" charset="-78"/>
                <a:cs typeface="Aldhabi" panose="020B0604020202020204" pitchFamily="2" charset="-78"/>
              </a:rPr>
              <a:t>What is </a:t>
            </a:r>
            <a:r>
              <a:rPr lang="en-US" dirty="0" err="1">
                <a:latin typeface="Aldhabi" panose="020B0604020202020204" pitchFamily="2" charset="-78"/>
                <a:cs typeface="Aldhabi" panose="020B0604020202020204" pitchFamily="2" charset="-78"/>
              </a:rPr>
              <a:t>AutoML</a:t>
            </a:r>
            <a:r>
              <a:rPr lang="en-US" dirty="0">
                <a:latin typeface="Aldhabi" panose="020B0604020202020204" pitchFamily="2" charset="-78"/>
                <a:cs typeface="Aldhabi" panose="020B0604020202020204" pitchFamily="2" charset="-78"/>
              </a:rPr>
              <a:t>?</a:t>
            </a:r>
          </a:p>
        </p:txBody>
      </p:sp>
    </p:spTree>
    <p:extLst>
      <p:ext uri="{BB962C8B-B14F-4D97-AF65-F5344CB8AC3E}">
        <p14:creationId xmlns:p14="http://schemas.microsoft.com/office/powerpoint/2010/main" val="3214194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5" name="Google Shape;235;p33"/>
          <p:cNvSpPr txBox="1"/>
          <p:nvPr/>
        </p:nvSpPr>
        <p:spPr>
          <a:xfrm>
            <a:off x="29028" y="1911574"/>
            <a:ext cx="11693600" cy="4012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Examine the models used for ensembling by H2O AutoML. We will take a look at the “All Models” ensemble here.</a:t>
            </a:r>
            <a:endParaRPr sz="1600" b="1"/>
          </a:p>
        </p:txBody>
      </p:sp>
      <p:sp>
        <p:nvSpPr>
          <p:cNvPr id="236" name="Google Shape;236;p33"/>
          <p:cNvSpPr txBox="1"/>
          <p:nvPr/>
        </p:nvSpPr>
        <p:spPr>
          <a:xfrm>
            <a:off x="376828" y="2685000"/>
            <a:ext cx="11496400" cy="1488000"/>
          </a:xfrm>
          <a:prstGeom prst="rect">
            <a:avLst/>
          </a:prstGeom>
          <a:noFill/>
          <a:ln>
            <a:noFill/>
          </a:ln>
        </p:spPr>
        <p:txBody>
          <a:bodyPr spcFirstLastPara="1" wrap="square" lIns="121900" tIns="121900" rIns="121900" bIns="121900" anchor="t" anchorCtr="0">
            <a:noAutofit/>
          </a:bodyPr>
          <a:lstStyle/>
          <a:p>
            <a:pPr marL="609585" indent="-406390">
              <a:buClr>
                <a:schemeClr val="dk2"/>
              </a:buClr>
              <a:buSzPts val="1200"/>
              <a:buChar char="●"/>
            </a:pPr>
            <a:r>
              <a:rPr lang="en" sz="1600" dirty="0">
                <a:solidFill>
                  <a:schemeClr val="dk2"/>
                </a:solidFill>
                <a:highlight>
                  <a:srgbClr val="FFFFFF"/>
                </a:highlight>
              </a:rPr>
              <a:t>The </a:t>
            </a:r>
            <a:r>
              <a:rPr lang="en" sz="1600" b="1" dirty="0">
                <a:solidFill>
                  <a:schemeClr val="dk2"/>
                </a:solidFill>
                <a:highlight>
                  <a:srgbClr val="FFFFFF"/>
                </a:highlight>
              </a:rPr>
              <a:t>“All Models”</a:t>
            </a:r>
            <a:r>
              <a:rPr lang="en" sz="1600" dirty="0">
                <a:solidFill>
                  <a:schemeClr val="dk2"/>
                </a:solidFill>
                <a:highlight>
                  <a:srgbClr val="FFFFFF"/>
                </a:highlight>
              </a:rPr>
              <a:t> ensemble is an ensemble of all of the individual models in the AutoML run</a:t>
            </a:r>
            <a:br>
              <a:rPr lang="en" sz="1600" dirty="0">
                <a:solidFill>
                  <a:schemeClr val="dk2"/>
                </a:solidFill>
                <a:highlight>
                  <a:srgbClr val="FFFFFF"/>
                </a:highlight>
              </a:rPr>
            </a:br>
            <a:endParaRPr sz="1600" dirty="0">
              <a:solidFill>
                <a:schemeClr val="dk2"/>
              </a:solidFill>
              <a:highlight>
                <a:srgbClr val="FFFFFF"/>
              </a:highlight>
            </a:endParaRPr>
          </a:p>
          <a:p>
            <a:pPr marL="609585" indent="-406390">
              <a:buClr>
                <a:schemeClr val="dk2"/>
              </a:buClr>
              <a:buSzPts val="1200"/>
              <a:buChar char="●"/>
            </a:pPr>
            <a:r>
              <a:rPr lang="en" sz="1600" dirty="0">
                <a:solidFill>
                  <a:schemeClr val="dk2"/>
                </a:solidFill>
                <a:highlight>
                  <a:srgbClr val="FFFFFF"/>
                </a:highlight>
              </a:rPr>
              <a:t>It is </a:t>
            </a:r>
            <a:r>
              <a:rPr lang="en" sz="1600" b="1" dirty="0">
                <a:solidFill>
                  <a:schemeClr val="dk2"/>
                </a:solidFill>
                <a:highlight>
                  <a:srgbClr val="FFFFFF"/>
                </a:highlight>
              </a:rPr>
              <a:t>usually </a:t>
            </a:r>
            <a:r>
              <a:rPr lang="en" sz="1600" dirty="0">
                <a:solidFill>
                  <a:schemeClr val="dk2"/>
                </a:solidFill>
                <a:highlight>
                  <a:srgbClr val="FFFFFF"/>
                </a:highlight>
              </a:rPr>
              <a:t>the </a:t>
            </a:r>
            <a:r>
              <a:rPr lang="en" sz="1600" b="1" dirty="0">
                <a:solidFill>
                  <a:schemeClr val="dk2"/>
                </a:solidFill>
                <a:highlight>
                  <a:srgbClr val="FFFFFF"/>
                </a:highlight>
              </a:rPr>
              <a:t>top model </a:t>
            </a:r>
            <a:r>
              <a:rPr lang="en" sz="1600" dirty="0">
                <a:solidFill>
                  <a:schemeClr val="dk2"/>
                </a:solidFill>
                <a:highlight>
                  <a:srgbClr val="FFFFFF"/>
                </a:highlight>
              </a:rPr>
              <a:t>on the leaderboard </a:t>
            </a:r>
            <a:br>
              <a:rPr lang="en" sz="1600" dirty="0">
                <a:solidFill>
                  <a:schemeClr val="dk2"/>
                </a:solidFill>
                <a:highlight>
                  <a:srgbClr val="FFFFFF"/>
                </a:highlight>
              </a:rPr>
            </a:br>
            <a:endParaRPr sz="1600" dirty="0">
              <a:solidFill>
                <a:schemeClr val="dk2"/>
              </a:solidFill>
              <a:highlight>
                <a:srgbClr val="FFFFFF"/>
              </a:highlight>
            </a:endParaRPr>
          </a:p>
        </p:txBody>
      </p:sp>
      <p:pic>
        <p:nvPicPr>
          <p:cNvPr id="237" name="Google Shape;237;p33"/>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B9AC1416-04BD-4E77-A5B7-9D4F522FD596}"/>
              </a:ext>
            </a:extLst>
          </p:cNvPr>
          <p:cNvPicPr>
            <a:picLocks noChangeAspect="1"/>
          </p:cNvPicPr>
          <p:nvPr/>
        </p:nvPicPr>
        <p:blipFill>
          <a:blip r:embed="rId4"/>
          <a:stretch>
            <a:fillRect/>
          </a:stretch>
        </p:blipFill>
        <p:spPr>
          <a:xfrm>
            <a:off x="1703451" y="3815148"/>
            <a:ext cx="8785097" cy="2651990"/>
          </a:xfrm>
          <a:prstGeom prst="rect">
            <a:avLst/>
          </a:prstGeom>
        </p:spPr>
      </p:pic>
      <p:sp>
        <p:nvSpPr>
          <p:cNvPr id="7" name="Google Shape;221;p32">
            <a:extLst>
              <a:ext uri="{FF2B5EF4-FFF2-40B4-BE49-F238E27FC236}">
                <a16:creationId xmlns:a16="http://schemas.microsoft.com/office/drawing/2014/main" id="{706A4490-7E7F-42B1-9D96-759D6A0B67C1}"/>
              </a:ext>
            </a:extLst>
          </p:cNvPr>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US" sz="4800" dirty="0">
                <a:solidFill>
                  <a:schemeClr val="dk1"/>
                </a:solidFill>
              </a:rPr>
              <a:t>View the top model (usually stacked </a:t>
            </a:r>
            <a:r>
              <a:rPr lang="en-US" sz="4800" dirty="0" err="1">
                <a:solidFill>
                  <a:schemeClr val="dk1"/>
                </a:solidFill>
              </a:rPr>
              <a:t>emsemble</a:t>
            </a:r>
            <a:r>
              <a:rPr lang="en-US" sz="4800" dirty="0">
                <a:solidFill>
                  <a:schemeClr val="dk1"/>
                </a:solidFill>
              </a:rPr>
              <a:t>)</a:t>
            </a:r>
            <a:endParaRPr sz="3200" dirty="0">
              <a:solidFill>
                <a:schemeClr val="dk1"/>
              </a:solidFill>
            </a:endParaRPr>
          </a:p>
        </p:txBody>
      </p:sp>
    </p:spTree>
    <p:extLst>
      <p:ext uri="{BB962C8B-B14F-4D97-AF65-F5344CB8AC3E}">
        <p14:creationId xmlns:p14="http://schemas.microsoft.com/office/powerpoint/2010/main" val="2509620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5" name="Google Shape;235;p33"/>
          <p:cNvSpPr txBox="1"/>
          <p:nvPr/>
        </p:nvSpPr>
        <p:spPr>
          <a:xfrm>
            <a:off x="29028" y="1088026"/>
            <a:ext cx="11693600" cy="401200"/>
          </a:xfrm>
          <a:prstGeom prst="rect">
            <a:avLst/>
          </a:prstGeom>
          <a:noFill/>
          <a:ln>
            <a:noFill/>
          </a:ln>
        </p:spPr>
        <p:txBody>
          <a:bodyPr spcFirstLastPara="1" wrap="square" lIns="121900" tIns="121900" rIns="121900" bIns="121900" anchor="t" anchorCtr="0">
            <a:noAutofit/>
          </a:bodyPr>
          <a:lstStyle/>
          <a:p>
            <a:r>
              <a:rPr lang="en-US" sz="1600" b="1" dirty="0">
                <a:solidFill>
                  <a:schemeClr val="dk2"/>
                </a:solidFill>
              </a:rPr>
              <a:t>Stacking (or stacked generalization) builds the models in the ensemble using different learning algorithms (e.g. one neural network, one decision tree, ...), as opposed to bagging or boosting that train various incarnations of the same learner (e.g. all decision trees).</a:t>
            </a:r>
            <a:endParaRPr sz="1600" b="1" dirty="0"/>
          </a:p>
        </p:txBody>
      </p:sp>
      <p:pic>
        <p:nvPicPr>
          <p:cNvPr id="237" name="Google Shape;237;p33"/>
          <p:cNvPicPr preferRelativeResize="0"/>
          <p:nvPr/>
        </p:nvPicPr>
        <p:blipFill>
          <a:blip r:embed="rId3">
            <a:alphaModFix/>
          </a:blip>
          <a:stretch>
            <a:fillRect/>
          </a:stretch>
        </p:blipFill>
        <p:spPr>
          <a:xfrm>
            <a:off x="10974233" y="33201"/>
            <a:ext cx="1158800" cy="1119999"/>
          </a:xfrm>
          <a:prstGeom prst="rect">
            <a:avLst/>
          </a:prstGeom>
          <a:noFill/>
          <a:ln>
            <a:noFill/>
          </a:ln>
        </p:spPr>
      </p:pic>
      <p:sp>
        <p:nvSpPr>
          <p:cNvPr id="7" name="Google Shape;221;p32">
            <a:extLst>
              <a:ext uri="{FF2B5EF4-FFF2-40B4-BE49-F238E27FC236}">
                <a16:creationId xmlns:a16="http://schemas.microsoft.com/office/drawing/2014/main" id="{706A4490-7E7F-42B1-9D96-759D6A0B67C1}"/>
              </a:ext>
            </a:extLst>
          </p:cNvPr>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US" sz="4800" dirty="0">
                <a:solidFill>
                  <a:schemeClr val="dk1"/>
                </a:solidFill>
              </a:rPr>
              <a:t>What happens during </a:t>
            </a:r>
            <a:r>
              <a:rPr lang="en-US" sz="4800" dirty="0">
                <a:solidFill>
                  <a:schemeClr val="dk1"/>
                </a:solidFill>
                <a:hlinkClick r:id="rId4"/>
              </a:rPr>
              <a:t>stacking</a:t>
            </a:r>
            <a:r>
              <a:rPr lang="en-US" sz="4800" dirty="0">
                <a:solidFill>
                  <a:schemeClr val="dk1"/>
                </a:solidFill>
              </a:rPr>
              <a:t>?</a:t>
            </a:r>
            <a:endParaRPr sz="3200" dirty="0">
              <a:solidFill>
                <a:schemeClr val="dk1"/>
              </a:solidFill>
            </a:endParaRPr>
          </a:p>
        </p:txBody>
      </p:sp>
      <p:sp>
        <p:nvSpPr>
          <p:cNvPr id="3" name="Rectangle 2">
            <a:extLst>
              <a:ext uri="{FF2B5EF4-FFF2-40B4-BE49-F238E27FC236}">
                <a16:creationId xmlns:a16="http://schemas.microsoft.com/office/drawing/2014/main" id="{FB12F239-02D8-4F5F-B757-2A3B657F8E03}"/>
              </a:ext>
            </a:extLst>
          </p:cNvPr>
          <p:cNvSpPr/>
          <p:nvPr/>
        </p:nvSpPr>
        <p:spPr>
          <a:xfrm>
            <a:off x="240600" y="2132464"/>
            <a:ext cx="4456091" cy="4524315"/>
          </a:xfrm>
          <a:prstGeom prst="rect">
            <a:avLst/>
          </a:prstGeom>
        </p:spPr>
        <p:txBody>
          <a:bodyPr wrap="square">
            <a:spAutoFit/>
          </a:bodyPr>
          <a:lstStyle/>
          <a:p>
            <a:pPr marL="285750" indent="-285750">
              <a:buFont typeface="Arial" panose="020B0604020202020204" pitchFamily="34" charset="0"/>
              <a:buChar char="•"/>
            </a:pPr>
            <a:r>
              <a:rPr lang="en-US" dirty="0"/>
              <a:t>The outputs of the models are combined to compute the ultimate prediction of any instance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Whereas boosting sequentially computes weights αj using an empirical formula, stacking introduces a level-1 algorithm, called meta-learner, for learning the weights βj of the level-0 predictors. That means, the m predictions of each training instance xi become now training data for the level-1 learner.</a:t>
            </a:r>
          </a:p>
        </p:txBody>
      </p:sp>
      <p:pic>
        <p:nvPicPr>
          <p:cNvPr id="1028" name="Picture 4" descr="https://static.commonlounge.com/fp/600w/E4CzBIUXn3fadwbqDNNpMghCK1520496433_kc">
            <a:extLst>
              <a:ext uri="{FF2B5EF4-FFF2-40B4-BE49-F238E27FC236}">
                <a16:creationId xmlns:a16="http://schemas.microsoft.com/office/drawing/2014/main" id="{A1E01585-FFCA-4FEF-AB3C-BAFD8E7A5C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2100" y="2191317"/>
            <a:ext cx="5715000" cy="3800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9085B92-B8AE-4681-BCE3-AE6FC251D38A}"/>
              </a:ext>
            </a:extLst>
          </p:cNvPr>
          <p:cNvPicPr>
            <a:picLocks noChangeAspect="1"/>
          </p:cNvPicPr>
          <p:nvPr/>
        </p:nvPicPr>
        <p:blipFill>
          <a:blip r:embed="rId6"/>
          <a:stretch>
            <a:fillRect/>
          </a:stretch>
        </p:blipFill>
        <p:spPr>
          <a:xfrm>
            <a:off x="788844" y="3028950"/>
            <a:ext cx="1885950" cy="800100"/>
          </a:xfrm>
          <a:prstGeom prst="rect">
            <a:avLst/>
          </a:prstGeom>
        </p:spPr>
      </p:pic>
      <p:sp>
        <p:nvSpPr>
          <p:cNvPr id="6" name="Rectangle 5">
            <a:extLst>
              <a:ext uri="{FF2B5EF4-FFF2-40B4-BE49-F238E27FC236}">
                <a16:creationId xmlns:a16="http://schemas.microsoft.com/office/drawing/2014/main" id="{215A351A-73CC-4379-B223-ABD082BF51CF}"/>
              </a:ext>
            </a:extLst>
          </p:cNvPr>
          <p:cNvSpPr/>
          <p:nvPr/>
        </p:nvSpPr>
        <p:spPr>
          <a:xfrm>
            <a:off x="7619999" y="6049969"/>
            <a:ext cx="2292627" cy="369332"/>
          </a:xfrm>
          <a:prstGeom prst="rect">
            <a:avLst/>
          </a:prstGeom>
        </p:spPr>
        <p:txBody>
          <a:bodyPr wrap="square">
            <a:spAutoFit/>
          </a:bodyPr>
          <a:lstStyle/>
          <a:p>
            <a:r>
              <a:rPr lang="en-US" dirty="0">
                <a:hlinkClick r:id="rId7"/>
              </a:rPr>
              <a:t>Ref 1</a:t>
            </a:r>
            <a:r>
              <a:rPr lang="en-US" dirty="0"/>
              <a:t> , </a:t>
            </a:r>
            <a:r>
              <a:rPr lang="en-US" dirty="0">
                <a:hlinkClick r:id="rId4"/>
              </a:rPr>
              <a:t>Ref 2</a:t>
            </a:r>
            <a:r>
              <a:rPr lang="en-US" dirty="0"/>
              <a:t>, </a:t>
            </a:r>
            <a:r>
              <a:rPr lang="en-US" dirty="0">
                <a:hlinkClick r:id="rId8"/>
              </a:rPr>
              <a:t>Ref 3</a:t>
            </a:r>
            <a:endParaRPr lang="en-US" dirty="0"/>
          </a:p>
        </p:txBody>
      </p:sp>
    </p:spTree>
    <p:extLst>
      <p:ext uri="{BB962C8B-B14F-4D97-AF65-F5344CB8AC3E}">
        <p14:creationId xmlns:p14="http://schemas.microsoft.com/office/powerpoint/2010/main" val="1160595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p:nvPr/>
        </p:nvSpPr>
        <p:spPr>
          <a:xfrm>
            <a:off x="0" y="0"/>
            <a:ext cx="11509829" cy="1186400"/>
          </a:xfrm>
          <a:prstGeom prst="rect">
            <a:avLst/>
          </a:prstGeom>
          <a:noFill/>
          <a:ln>
            <a:noFill/>
          </a:ln>
        </p:spPr>
        <p:txBody>
          <a:bodyPr spcFirstLastPara="1" wrap="square" lIns="121900" tIns="121900" rIns="121900" bIns="121900" anchor="t" anchorCtr="0">
            <a:noAutofit/>
          </a:bodyPr>
          <a:lstStyle/>
          <a:p>
            <a:pPr>
              <a:spcAft>
                <a:spcPts val="2133"/>
              </a:spcAft>
            </a:pPr>
            <a:r>
              <a:rPr lang="en-US" sz="3200" dirty="0">
                <a:solidFill>
                  <a:schemeClr val="dk1"/>
                </a:solidFill>
              </a:rPr>
              <a:t>View importance</a:t>
            </a:r>
            <a:r>
              <a:rPr lang="en" sz="3200" dirty="0">
                <a:solidFill>
                  <a:schemeClr val="dk1"/>
                </a:solidFill>
              </a:rPr>
              <a:t> of </a:t>
            </a:r>
            <a:r>
              <a:rPr lang="en-US" sz="3200" dirty="0">
                <a:solidFill>
                  <a:schemeClr val="dk1"/>
                </a:solidFill>
              </a:rPr>
              <a:t>a </a:t>
            </a:r>
            <a:r>
              <a:rPr lang="en" sz="3200" dirty="0">
                <a:solidFill>
                  <a:schemeClr val="dk1"/>
                </a:solidFill>
              </a:rPr>
              <a:t>base/</a:t>
            </a:r>
            <a:r>
              <a:rPr lang="en-US" sz="3200" dirty="0">
                <a:solidFill>
                  <a:schemeClr val="dk1"/>
                </a:solidFill>
              </a:rPr>
              <a:t>meta</a:t>
            </a:r>
            <a:r>
              <a:rPr lang="en" sz="3200" dirty="0">
                <a:solidFill>
                  <a:schemeClr val="dk1"/>
                </a:solidFill>
              </a:rPr>
              <a:t> learner in the </a:t>
            </a:r>
            <a:r>
              <a:rPr lang="en-US" sz="3200" dirty="0">
                <a:solidFill>
                  <a:schemeClr val="dk1"/>
                </a:solidFill>
              </a:rPr>
              <a:t>stacked </a:t>
            </a:r>
            <a:r>
              <a:rPr lang="en" sz="3200" dirty="0">
                <a:solidFill>
                  <a:schemeClr val="dk1"/>
                </a:solidFill>
              </a:rPr>
              <a:t>ensemble </a:t>
            </a:r>
            <a:endParaRPr sz="3200" dirty="0">
              <a:solidFill>
                <a:schemeClr val="dk1"/>
              </a:solidFill>
            </a:endParaRPr>
          </a:p>
        </p:txBody>
      </p:sp>
      <p:sp>
        <p:nvSpPr>
          <p:cNvPr id="244" name="Google Shape;244;p34"/>
          <p:cNvSpPr txBox="1"/>
          <p:nvPr/>
        </p:nvSpPr>
        <p:spPr>
          <a:xfrm>
            <a:off x="888536" y="1182471"/>
            <a:ext cx="11693600" cy="4012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Examine the variable importance of the metalearner (combiner) algorithm in the ensemble</a:t>
            </a:r>
            <a:endParaRPr sz="1600" b="1"/>
          </a:p>
        </p:txBody>
      </p:sp>
      <p:pic>
        <p:nvPicPr>
          <p:cNvPr id="245" name="Google Shape;245;p34"/>
          <p:cNvPicPr preferRelativeResize="0"/>
          <p:nvPr/>
        </p:nvPicPr>
        <p:blipFill>
          <a:blip r:embed="rId3">
            <a:alphaModFix/>
          </a:blip>
          <a:stretch>
            <a:fillRect/>
          </a:stretch>
        </p:blipFill>
        <p:spPr>
          <a:xfrm>
            <a:off x="4142801" y="1700817"/>
            <a:ext cx="8049199" cy="4814235"/>
          </a:xfrm>
          <a:prstGeom prst="rect">
            <a:avLst/>
          </a:prstGeom>
          <a:noFill/>
          <a:ln>
            <a:noFill/>
          </a:ln>
        </p:spPr>
      </p:pic>
      <p:pic>
        <p:nvPicPr>
          <p:cNvPr id="246" name="Google Shape;246;p34"/>
          <p:cNvPicPr preferRelativeResize="0"/>
          <p:nvPr/>
        </p:nvPicPr>
        <p:blipFill>
          <a:blip r:embed="rId4">
            <a:alphaModFix/>
          </a:blip>
          <a:stretch>
            <a:fillRect/>
          </a:stretch>
        </p:blipFill>
        <p:spPr>
          <a:xfrm>
            <a:off x="10974233" y="33201"/>
            <a:ext cx="1158800" cy="1119999"/>
          </a:xfrm>
          <a:prstGeom prst="rect">
            <a:avLst/>
          </a:prstGeom>
          <a:noFill/>
          <a:ln>
            <a:noFill/>
          </a:ln>
        </p:spPr>
      </p:pic>
      <p:sp>
        <p:nvSpPr>
          <p:cNvPr id="2" name="Rectangle 1">
            <a:extLst>
              <a:ext uri="{FF2B5EF4-FFF2-40B4-BE49-F238E27FC236}">
                <a16:creationId xmlns:a16="http://schemas.microsoft.com/office/drawing/2014/main" id="{2C5426E5-C396-48AB-A61A-5924C01F8616}"/>
              </a:ext>
            </a:extLst>
          </p:cNvPr>
          <p:cNvSpPr/>
          <p:nvPr/>
        </p:nvSpPr>
        <p:spPr>
          <a:xfrm>
            <a:off x="113033" y="1700817"/>
            <a:ext cx="4007554" cy="1455591"/>
          </a:xfrm>
          <a:prstGeom prst="rect">
            <a:avLst/>
          </a:prstGeom>
        </p:spPr>
        <p:txBody>
          <a:bodyPr wrap="square">
            <a:spAutoFit/>
          </a:bodyPr>
          <a:lstStyle/>
          <a:p>
            <a:pPr lvl="0">
              <a:lnSpc>
                <a:spcPct val="170000"/>
              </a:lnSpc>
            </a:pPr>
            <a:endParaRPr lang="en-US" b="1" i="1" dirty="0">
              <a:latin typeface="Courier New"/>
              <a:ea typeface="Courier New"/>
              <a:cs typeface="Courier New"/>
              <a:sym typeface="Courier New"/>
            </a:endParaRPr>
          </a:p>
          <a:p>
            <a:pPr lvl="0">
              <a:lnSpc>
                <a:spcPct val="170000"/>
              </a:lnSpc>
            </a:pPr>
            <a:r>
              <a:rPr lang="en-US" b="1" i="1" dirty="0">
                <a:latin typeface="Courier New"/>
                <a:ea typeface="Courier New"/>
                <a:cs typeface="Courier New"/>
                <a:sym typeface="Courier New"/>
              </a:rPr>
              <a:t>%matplotlib inline</a:t>
            </a:r>
          </a:p>
          <a:p>
            <a:pPr lvl="0">
              <a:lnSpc>
                <a:spcPct val="170000"/>
              </a:lnSpc>
            </a:pPr>
            <a:r>
              <a:rPr lang="en-US" b="1" i="1" dirty="0" err="1">
                <a:latin typeface="Courier New"/>
                <a:ea typeface="Courier New"/>
                <a:cs typeface="Courier New"/>
                <a:sym typeface="Courier New"/>
              </a:rPr>
              <a:t>metalearner.std_coef_plot</a:t>
            </a:r>
            <a:r>
              <a:rPr lang="en-US" b="1" i="1" dirty="0">
                <a:latin typeface="Courier New"/>
                <a:ea typeface="Courier New"/>
                <a:cs typeface="Courier New"/>
                <a:sym typeface="Courier New"/>
              </a:rPr>
              <a:t>()</a:t>
            </a:r>
            <a:endParaRPr lang="en-US" b="1" i="1" dirty="0"/>
          </a:p>
        </p:txBody>
      </p:sp>
    </p:spTree>
    <p:extLst>
      <p:ext uri="{BB962C8B-B14F-4D97-AF65-F5344CB8AC3E}">
        <p14:creationId xmlns:p14="http://schemas.microsoft.com/office/powerpoint/2010/main" val="217587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35"/>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000">
                <a:solidFill>
                  <a:schemeClr val="dk1"/>
                </a:solidFill>
              </a:rPr>
              <a:t>Predict on the test dataset</a:t>
            </a:r>
            <a:endParaRPr sz="4000">
              <a:solidFill>
                <a:schemeClr val="dk1"/>
              </a:solidFill>
            </a:endParaRPr>
          </a:p>
        </p:txBody>
      </p:sp>
      <p:sp>
        <p:nvSpPr>
          <p:cNvPr id="253" name="Google Shape;253;p35"/>
          <p:cNvSpPr txBox="1"/>
          <p:nvPr/>
        </p:nvSpPr>
        <p:spPr>
          <a:xfrm>
            <a:off x="113033" y="960684"/>
            <a:ext cx="11693600" cy="4012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AutoML will automatically use the best model for prediction</a:t>
            </a:r>
            <a:endParaRPr sz="1600" b="1"/>
          </a:p>
        </p:txBody>
      </p:sp>
      <p:pic>
        <p:nvPicPr>
          <p:cNvPr id="254" name="Google Shape;254;p35"/>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30204302-7B52-4557-BB34-3E6B77F4B9EB}"/>
              </a:ext>
            </a:extLst>
          </p:cNvPr>
          <p:cNvPicPr>
            <a:picLocks noChangeAspect="1"/>
          </p:cNvPicPr>
          <p:nvPr/>
        </p:nvPicPr>
        <p:blipFill>
          <a:blip r:embed="rId4"/>
          <a:stretch>
            <a:fillRect/>
          </a:stretch>
        </p:blipFill>
        <p:spPr>
          <a:xfrm>
            <a:off x="1663824" y="1487255"/>
            <a:ext cx="8864352" cy="3883489"/>
          </a:xfrm>
          <a:prstGeom prst="rect">
            <a:avLst/>
          </a:prstGeom>
        </p:spPr>
      </p:pic>
    </p:spTree>
    <p:extLst>
      <p:ext uri="{BB962C8B-B14F-4D97-AF65-F5344CB8AC3E}">
        <p14:creationId xmlns:p14="http://schemas.microsoft.com/office/powerpoint/2010/main" val="2395254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8"/>
        <p:cNvGrpSpPr/>
        <p:nvPr/>
      </p:nvGrpSpPr>
      <p:grpSpPr>
        <a:xfrm>
          <a:off x="0" y="0"/>
          <a:ext cx="0" cy="0"/>
          <a:chOff x="0" y="0"/>
          <a:chExt cx="0" cy="0"/>
        </a:xfrm>
      </p:grpSpPr>
      <p:sp>
        <p:nvSpPr>
          <p:cNvPr id="259" name="Google Shape;259;p36"/>
          <p:cNvSpPr txBox="1"/>
          <p:nvPr/>
        </p:nvSpPr>
        <p:spPr>
          <a:xfrm>
            <a:off x="0" y="0"/>
            <a:ext cx="126732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000">
                <a:solidFill>
                  <a:schemeClr val="dk1"/>
                </a:solidFill>
              </a:rPr>
              <a:t>Save the best (leader) model</a:t>
            </a:r>
            <a:endParaRPr sz="4000">
              <a:solidFill>
                <a:schemeClr val="dk1"/>
              </a:solidFill>
            </a:endParaRPr>
          </a:p>
        </p:txBody>
      </p:sp>
      <p:sp>
        <p:nvSpPr>
          <p:cNvPr id="261" name="Google Shape;261;p36"/>
          <p:cNvSpPr txBox="1"/>
          <p:nvPr/>
        </p:nvSpPr>
        <p:spPr>
          <a:xfrm>
            <a:off x="113033" y="960684"/>
            <a:ext cx="11693600" cy="401200"/>
          </a:xfrm>
          <a:prstGeom prst="rect">
            <a:avLst/>
          </a:prstGeom>
          <a:noFill/>
          <a:ln>
            <a:noFill/>
          </a:ln>
        </p:spPr>
        <p:txBody>
          <a:bodyPr spcFirstLastPara="1" wrap="square" lIns="121900" tIns="121900" rIns="121900" bIns="121900" anchor="t" anchorCtr="0">
            <a:noAutofit/>
          </a:bodyPr>
          <a:lstStyle/>
          <a:p>
            <a:r>
              <a:rPr lang="en" sz="1600" b="1">
                <a:solidFill>
                  <a:schemeClr val="dk2"/>
                </a:solidFill>
                <a:highlight>
                  <a:srgbClr val="FFFFFF"/>
                </a:highlight>
              </a:rPr>
              <a:t>Save and download the leader model for deploying to production later on</a:t>
            </a:r>
            <a:endParaRPr sz="1600" b="1"/>
          </a:p>
        </p:txBody>
      </p:sp>
      <p:pic>
        <p:nvPicPr>
          <p:cNvPr id="262" name="Google Shape;262;p36"/>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2" name="Picture 1">
            <a:extLst>
              <a:ext uri="{FF2B5EF4-FFF2-40B4-BE49-F238E27FC236}">
                <a16:creationId xmlns:a16="http://schemas.microsoft.com/office/drawing/2014/main" id="{12CB5E00-2717-46BB-B552-9E5DA147D2CF}"/>
              </a:ext>
            </a:extLst>
          </p:cNvPr>
          <p:cNvPicPr>
            <a:picLocks noChangeAspect="1"/>
          </p:cNvPicPr>
          <p:nvPr/>
        </p:nvPicPr>
        <p:blipFill>
          <a:blip r:embed="rId4"/>
          <a:stretch>
            <a:fillRect/>
          </a:stretch>
        </p:blipFill>
        <p:spPr>
          <a:xfrm>
            <a:off x="1663824" y="1487255"/>
            <a:ext cx="8864352" cy="3883489"/>
          </a:xfrm>
          <a:prstGeom prst="rect">
            <a:avLst/>
          </a:prstGeom>
        </p:spPr>
      </p:pic>
    </p:spTree>
    <p:extLst>
      <p:ext uri="{BB962C8B-B14F-4D97-AF65-F5344CB8AC3E}">
        <p14:creationId xmlns:p14="http://schemas.microsoft.com/office/powerpoint/2010/main" val="1953055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624279" y="2457588"/>
            <a:ext cx="3044610" cy="3740012"/>
          </a:xfrm>
        </p:spPr>
        <p:txBody>
          <a:bodyPr/>
          <a:lstStyle/>
          <a:p>
            <a:r>
              <a:rPr lang="en-US" dirty="0"/>
              <a:t>How to interpret h2o models</a:t>
            </a:r>
          </a:p>
        </p:txBody>
      </p:sp>
      <p:pic>
        <p:nvPicPr>
          <p:cNvPr id="7" name="Google Shape;122;p20">
            <a:extLst>
              <a:ext uri="{FF2B5EF4-FFF2-40B4-BE49-F238E27FC236}">
                <a16:creationId xmlns:a16="http://schemas.microsoft.com/office/drawing/2014/main" id="{9E25B3CC-1912-491C-8DAF-97ADD5C95AB9}"/>
              </a:ext>
            </a:extLst>
          </p:cNvPr>
          <p:cNvPicPr preferRelativeResize="0"/>
          <p:nvPr/>
        </p:nvPicPr>
        <p:blipFill>
          <a:blip r:embed="rId2">
            <a:alphaModFix/>
          </a:blip>
          <a:stretch>
            <a:fillRect/>
          </a:stretch>
        </p:blipFill>
        <p:spPr>
          <a:xfrm>
            <a:off x="5366919" y="1916861"/>
            <a:ext cx="2464733" cy="2410733"/>
          </a:xfrm>
          <a:prstGeom prst="rect">
            <a:avLst/>
          </a:prstGeom>
          <a:ln>
            <a:noFill/>
          </a:ln>
          <a:effectLst>
            <a:softEdge rad="112500"/>
          </a:effectLst>
        </p:spPr>
      </p:pic>
    </p:spTree>
    <p:extLst>
      <p:ext uri="{BB962C8B-B14F-4D97-AF65-F5344CB8AC3E}">
        <p14:creationId xmlns:p14="http://schemas.microsoft.com/office/powerpoint/2010/main" val="1319257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p:nvPr/>
        </p:nvSpPr>
        <p:spPr>
          <a:xfrm>
            <a:off x="0" y="0"/>
            <a:ext cx="11509829" cy="118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2133"/>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View importance</a:t>
            </a:r>
            <a:r>
              <a:rPr kumimoji="0" lang="en" sz="3200" b="0" i="0" u="none" strike="noStrike" kern="1200" cap="none" spc="0" normalizeH="0" baseline="0" noProof="0" dirty="0">
                <a:ln>
                  <a:noFill/>
                </a:ln>
                <a:solidFill>
                  <a:srgbClr val="000000"/>
                </a:solidFill>
                <a:effectLst/>
                <a:uLnTx/>
                <a:uFillTx/>
                <a:latin typeface="Arial"/>
                <a:ea typeface="+mn-ea"/>
                <a:cs typeface="+mn-cs"/>
              </a:rPr>
              <a:t> of </a:t>
            </a:r>
            <a:r>
              <a:rPr kumimoji="0" lang="en-US" sz="3200" b="0" i="0" u="none" strike="noStrike" kern="1200" cap="none" spc="0" normalizeH="0" baseline="0" noProof="0" dirty="0">
                <a:ln>
                  <a:noFill/>
                </a:ln>
                <a:solidFill>
                  <a:srgbClr val="000000"/>
                </a:solidFill>
                <a:effectLst/>
                <a:uLnTx/>
                <a:uFillTx/>
                <a:latin typeface="Arial"/>
                <a:ea typeface="+mn-ea"/>
                <a:cs typeface="+mn-cs"/>
              </a:rPr>
              <a:t>a </a:t>
            </a:r>
            <a:r>
              <a:rPr kumimoji="0" lang="en" sz="3200" b="0" i="0" u="none" strike="noStrike" kern="1200" cap="none" spc="0" normalizeH="0" baseline="0" noProof="0" dirty="0">
                <a:ln>
                  <a:noFill/>
                </a:ln>
                <a:solidFill>
                  <a:srgbClr val="000000"/>
                </a:solidFill>
                <a:effectLst/>
                <a:uLnTx/>
                <a:uFillTx/>
                <a:latin typeface="Arial"/>
                <a:ea typeface="+mn-ea"/>
                <a:cs typeface="+mn-cs"/>
              </a:rPr>
              <a:t>base/</a:t>
            </a:r>
            <a:r>
              <a:rPr kumimoji="0" lang="en-US" sz="3200" b="0" i="0" u="none" strike="noStrike" kern="1200" cap="none" spc="0" normalizeH="0" baseline="0" noProof="0" dirty="0">
                <a:ln>
                  <a:noFill/>
                </a:ln>
                <a:solidFill>
                  <a:srgbClr val="000000"/>
                </a:solidFill>
                <a:effectLst/>
                <a:uLnTx/>
                <a:uFillTx/>
                <a:latin typeface="Arial"/>
                <a:ea typeface="+mn-ea"/>
                <a:cs typeface="+mn-cs"/>
              </a:rPr>
              <a:t>meta</a:t>
            </a:r>
            <a:r>
              <a:rPr kumimoji="0" lang="en" sz="3200" b="0" i="0" u="none" strike="noStrike" kern="1200" cap="none" spc="0" normalizeH="0" baseline="0" noProof="0" dirty="0">
                <a:ln>
                  <a:noFill/>
                </a:ln>
                <a:solidFill>
                  <a:srgbClr val="000000"/>
                </a:solidFill>
                <a:effectLst/>
                <a:uLnTx/>
                <a:uFillTx/>
                <a:latin typeface="Arial"/>
                <a:ea typeface="+mn-ea"/>
                <a:cs typeface="+mn-cs"/>
              </a:rPr>
              <a:t> learner in the </a:t>
            </a:r>
            <a:r>
              <a:rPr kumimoji="0" lang="en-US" sz="3200" b="0" i="0" u="none" strike="noStrike" kern="1200" cap="none" spc="0" normalizeH="0" baseline="0" noProof="0" dirty="0">
                <a:ln>
                  <a:noFill/>
                </a:ln>
                <a:solidFill>
                  <a:srgbClr val="000000"/>
                </a:solidFill>
                <a:effectLst/>
                <a:uLnTx/>
                <a:uFillTx/>
                <a:latin typeface="Arial"/>
                <a:ea typeface="+mn-ea"/>
                <a:cs typeface="+mn-cs"/>
              </a:rPr>
              <a:t>stacked </a:t>
            </a:r>
            <a:r>
              <a:rPr kumimoji="0" lang="en" sz="3200" b="0" i="0" u="none" strike="noStrike" kern="1200" cap="none" spc="0" normalizeH="0" baseline="0" noProof="0" dirty="0">
                <a:ln>
                  <a:noFill/>
                </a:ln>
                <a:solidFill>
                  <a:srgbClr val="000000"/>
                </a:solidFill>
                <a:effectLst/>
                <a:uLnTx/>
                <a:uFillTx/>
                <a:latin typeface="Arial"/>
                <a:ea typeface="+mn-ea"/>
                <a:cs typeface="+mn-cs"/>
              </a:rPr>
              <a:t>ensemble </a:t>
            </a:r>
            <a:endParaRPr kumimoji="0"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4" name="Google Shape;244;p34"/>
          <p:cNvSpPr txBox="1"/>
          <p:nvPr/>
        </p:nvSpPr>
        <p:spPr>
          <a:xfrm>
            <a:off x="888536" y="1182471"/>
            <a:ext cx="11693600" cy="4012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Examine the variable importance of the metalearner (combiner) algorithm in </a:t>
            </a:r>
            <a:r>
              <a:rPr kumimoji="0" lang="en-US"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a stacked </a:t>
            </a:r>
            <a:r>
              <a:rPr kumimoji="0" lang="en"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ensemble</a:t>
            </a:r>
            <a:endParaRPr kumimoji="0" sz="1600" b="1" i="0" u="none" strike="noStrike" kern="1200" cap="none" spc="0" normalizeH="0" baseline="0" noProof="0" dirty="0">
              <a:ln>
                <a:noFill/>
              </a:ln>
              <a:solidFill>
                <a:srgbClr val="000000"/>
              </a:solidFill>
              <a:effectLst/>
              <a:uLnTx/>
              <a:uFillTx/>
              <a:latin typeface="Arial"/>
              <a:ea typeface="+mn-ea"/>
              <a:cs typeface="+mn-cs"/>
            </a:endParaRPr>
          </a:p>
        </p:txBody>
      </p:sp>
      <p:pic>
        <p:nvPicPr>
          <p:cNvPr id="245" name="Google Shape;245;p34"/>
          <p:cNvPicPr preferRelativeResize="0"/>
          <p:nvPr/>
        </p:nvPicPr>
        <p:blipFill>
          <a:blip r:embed="rId3">
            <a:alphaModFix/>
          </a:blip>
          <a:stretch>
            <a:fillRect/>
          </a:stretch>
        </p:blipFill>
        <p:spPr>
          <a:xfrm>
            <a:off x="5069624" y="2239617"/>
            <a:ext cx="7063409" cy="4407957"/>
          </a:xfrm>
          <a:prstGeom prst="rect">
            <a:avLst/>
          </a:prstGeom>
          <a:noFill/>
          <a:ln>
            <a:noFill/>
          </a:ln>
        </p:spPr>
      </p:pic>
      <p:pic>
        <p:nvPicPr>
          <p:cNvPr id="246" name="Google Shape;246;p34"/>
          <p:cNvPicPr preferRelativeResize="0"/>
          <p:nvPr/>
        </p:nvPicPr>
        <p:blipFill>
          <a:blip r:embed="rId4">
            <a:alphaModFix/>
          </a:blip>
          <a:stretch>
            <a:fillRect/>
          </a:stretch>
        </p:blipFill>
        <p:spPr>
          <a:xfrm>
            <a:off x="10974233" y="33201"/>
            <a:ext cx="1158800" cy="1119999"/>
          </a:xfrm>
          <a:prstGeom prst="rect">
            <a:avLst/>
          </a:prstGeom>
          <a:noFill/>
          <a:ln>
            <a:noFill/>
          </a:ln>
        </p:spPr>
      </p:pic>
      <p:sp>
        <p:nvSpPr>
          <p:cNvPr id="5" name="Rectangle 4">
            <a:extLst>
              <a:ext uri="{FF2B5EF4-FFF2-40B4-BE49-F238E27FC236}">
                <a16:creationId xmlns:a16="http://schemas.microsoft.com/office/drawing/2014/main" id="{BF0FF528-24AF-46A0-A6C5-EC19BA39D09B}"/>
              </a:ext>
            </a:extLst>
          </p:cNvPr>
          <p:cNvSpPr/>
          <p:nvPr/>
        </p:nvSpPr>
        <p:spPr>
          <a:xfrm>
            <a:off x="113032" y="2412474"/>
            <a:ext cx="6096000" cy="985654"/>
          </a:xfrm>
          <a:prstGeom prst="rect">
            <a:avLst/>
          </a:prstGeom>
        </p:spPr>
        <p:txBody>
          <a:bodyPr>
            <a:spAutoFit/>
          </a:bodyPr>
          <a:lstStyle/>
          <a:p>
            <a:pPr lvl="0">
              <a:lnSpc>
                <a:spcPct val="170000"/>
              </a:lnSpc>
            </a:pPr>
            <a:r>
              <a:rPr lang="en-US" b="1" i="1" dirty="0" err="1">
                <a:solidFill>
                  <a:srgbClr val="000000"/>
                </a:solidFill>
                <a:latin typeface="Courier New"/>
                <a:ea typeface="Courier New"/>
                <a:cs typeface="Courier New"/>
                <a:sym typeface="Courier New"/>
              </a:rPr>
              <a:t>bst_model</a:t>
            </a:r>
            <a:r>
              <a:rPr lang="en-US" b="1" i="1" dirty="0">
                <a:solidFill>
                  <a:srgbClr val="000000"/>
                </a:solidFill>
                <a:latin typeface="Courier New"/>
                <a:ea typeface="Courier New"/>
                <a:cs typeface="Courier New"/>
                <a:sym typeface="Courier New"/>
              </a:rPr>
              <a:t> = </a:t>
            </a:r>
            <a:r>
              <a:rPr lang="en-US" b="1" i="1" dirty="0" err="1">
                <a:solidFill>
                  <a:srgbClr val="000000"/>
                </a:solidFill>
                <a:latin typeface="Courier New"/>
                <a:ea typeface="Courier New"/>
                <a:cs typeface="Courier New"/>
                <a:sym typeface="Courier New"/>
              </a:rPr>
              <a:t>aml.leader</a:t>
            </a:r>
            <a:endParaRPr lang="en-US" b="1" i="1" dirty="0">
              <a:solidFill>
                <a:srgbClr val="000000"/>
              </a:solidFill>
              <a:latin typeface="Courier New"/>
              <a:ea typeface="Courier New"/>
              <a:cs typeface="Courier New"/>
              <a:sym typeface="Courier New"/>
            </a:endParaRPr>
          </a:p>
          <a:p>
            <a:pPr lvl="0">
              <a:lnSpc>
                <a:spcPct val="170000"/>
              </a:lnSpc>
            </a:pPr>
            <a:r>
              <a:rPr lang="en-US" b="1" i="1" dirty="0" err="1">
                <a:solidFill>
                  <a:srgbClr val="000000"/>
                </a:solidFill>
                <a:latin typeface="Courier New"/>
                <a:ea typeface="Courier New"/>
                <a:cs typeface="Courier New"/>
                <a:sym typeface="Courier New"/>
              </a:rPr>
              <a:t>bst_model.std_coef_plot</a:t>
            </a:r>
            <a:r>
              <a:rPr lang="en-US" b="1" i="1" dirty="0">
                <a:solidFill>
                  <a:srgbClr val="000000"/>
                </a:solidFill>
                <a:latin typeface="Courier New"/>
                <a:ea typeface="Courier New"/>
                <a:cs typeface="Courier New"/>
                <a:sym typeface="Courier New"/>
              </a:rPr>
              <a:t>()</a:t>
            </a:r>
          </a:p>
        </p:txBody>
      </p:sp>
    </p:spTree>
    <p:extLst>
      <p:ext uri="{BB962C8B-B14F-4D97-AF65-F5344CB8AC3E}">
        <p14:creationId xmlns:p14="http://schemas.microsoft.com/office/powerpoint/2010/main" val="471749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p:nvPr/>
        </p:nvSpPr>
        <p:spPr>
          <a:xfrm>
            <a:off x="0" y="0"/>
            <a:ext cx="11509829" cy="118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2133"/>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Viewing the parameters of a model</a:t>
            </a:r>
            <a:endParaRPr kumimoji="0"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4" name="Google Shape;244;p34"/>
          <p:cNvSpPr txBox="1"/>
          <p:nvPr/>
        </p:nvSpPr>
        <p:spPr>
          <a:xfrm>
            <a:off x="2816407" y="1214341"/>
            <a:ext cx="6559186" cy="401200"/>
          </a:xfrm>
          <a:prstGeom prst="rect">
            <a:avLst/>
          </a:prstGeom>
          <a:noFill/>
          <a:ln>
            <a:noFill/>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Examine </a:t>
            </a:r>
            <a:r>
              <a:rPr kumimoji="0" lang="en-US"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the hyperparameters defined in a model</a:t>
            </a:r>
            <a:endParaRPr kumimoji="0" sz="1600" b="1" i="0" u="none" strike="noStrike" kern="1200" cap="none" spc="0" normalizeH="0" baseline="0" noProof="0" dirty="0">
              <a:ln>
                <a:noFill/>
              </a:ln>
              <a:solidFill>
                <a:srgbClr val="000000"/>
              </a:solidFill>
              <a:effectLst/>
              <a:uLnTx/>
              <a:uFillTx/>
              <a:latin typeface="Arial"/>
              <a:ea typeface="+mn-ea"/>
              <a:cs typeface="+mn-cs"/>
            </a:endParaRPr>
          </a:p>
        </p:txBody>
      </p:sp>
      <p:pic>
        <p:nvPicPr>
          <p:cNvPr id="246" name="Google Shape;246;p34"/>
          <p:cNvPicPr preferRelativeResize="0"/>
          <p:nvPr/>
        </p:nvPicPr>
        <p:blipFill>
          <a:blip r:embed="rId3">
            <a:alphaModFix/>
          </a:blip>
          <a:stretch>
            <a:fillRect/>
          </a:stretch>
        </p:blipFill>
        <p:spPr>
          <a:xfrm>
            <a:off x="10974233" y="33201"/>
            <a:ext cx="1158800" cy="1119999"/>
          </a:xfrm>
          <a:prstGeom prst="rect">
            <a:avLst/>
          </a:prstGeom>
          <a:noFill/>
          <a:ln>
            <a:noFill/>
          </a:ln>
        </p:spPr>
      </p:pic>
      <p:sp>
        <p:nvSpPr>
          <p:cNvPr id="2" name="Rectangle 1">
            <a:extLst>
              <a:ext uri="{FF2B5EF4-FFF2-40B4-BE49-F238E27FC236}">
                <a16:creationId xmlns:a16="http://schemas.microsoft.com/office/drawing/2014/main" id="{2C5426E5-C396-48AB-A61A-5924C01F8616}"/>
              </a:ext>
            </a:extLst>
          </p:cNvPr>
          <p:cNvSpPr/>
          <p:nvPr/>
        </p:nvSpPr>
        <p:spPr>
          <a:xfrm>
            <a:off x="113033" y="2506123"/>
            <a:ext cx="4007554" cy="513795"/>
          </a:xfrm>
          <a:prstGeom prst="rect">
            <a:avLst/>
          </a:prstGeom>
        </p:spPr>
        <p:txBody>
          <a:bodyPr wrap="square">
            <a:spAutoFit/>
          </a:bodyPr>
          <a:lstStyle/>
          <a:p>
            <a:pPr lvl="0">
              <a:lnSpc>
                <a:spcPct val="170000"/>
              </a:lnSpc>
            </a:pPr>
            <a:r>
              <a:rPr lang="en-US" b="1" i="1" dirty="0" err="1">
                <a:solidFill>
                  <a:srgbClr val="000000"/>
                </a:solidFill>
                <a:latin typeface="Courier New"/>
                <a:ea typeface="Courier New"/>
                <a:cs typeface="Courier New"/>
                <a:sym typeface="Courier New"/>
              </a:rPr>
              <a:t>bst_model.get_params</a:t>
            </a:r>
            <a:endParaRPr kumimoji="0" lang="en-US" sz="1800" b="1" i="1" u="none" strike="noStrike" kern="1200" cap="none" spc="0" normalizeH="0" baseline="0" noProof="0" dirty="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06FCE5E3-1D0F-41BA-ABAA-5EB65F431A71}"/>
              </a:ext>
            </a:extLst>
          </p:cNvPr>
          <p:cNvPicPr>
            <a:picLocks noChangeAspect="1"/>
          </p:cNvPicPr>
          <p:nvPr/>
        </p:nvPicPr>
        <p:blipFill>
          <a:blip r:embed="rId4"/>
          <a:stretch>
            <a:fillRect/>
          </a:stretch>
        </p:blipFill>
        <p:spPr>
          <a:xfrm>
            <a:off x="3538330" y="1944865"/>
            <a:ext cx="8540637" cy="3523997"/>
          </a:xfrm>
          <a:prstGeom prst="rect">
            <a:avLst/>
          </a:prstGeom>
        </p:spPr>
      </p:pic>
      <p:sp>
        <p:nvSpPr>
          <p:cNvPr id="4" name="Rectangle 3">
            <a:extLst>
              <a:ext uri="{FF2B5EF4-FFF2-40B4-BE49-F238E27FC236}">
                <a16:creationId xmlns:a16="http://schemas.microsoft.com/office/drawing/2014/main" id="{BDAD5965-D8D4-491D-AA35-B662E5F36C73}"/>
              </a:ext>
            </a:extLst>
          </p:cNvPr>
          <p:cNvSpPr/>
          <p:nvPr/>
        </p:nvSpPr>
        <p:spPr>
          <a:xfrm>
            <a:off x="3882887" y="3820140"/>
            <a:ext cx="8070574" cy="1391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622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p:nvPr/>
        </p:nvSpPr>
        <p:spPr>
          <a:xfrm>
            <a:off x="0" y="0"/>
            <a:ext cx="11509829" cy="118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2133"/>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Viewing the feature importance of a model</a:t>
            </a:r>
            <a:endParaRPr kumimoji="0"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4" name="Google Shape;244;p34"/>
          <p:cNvSpPr txBox="1"/>
          <p:nvPr/>
        </p:nvSpPr>
        <p:spPr>
          <a:xfrm>
            <a:off x="888536" y="1182471"/>
            <a:ext cx="11693600" cy="4012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Examine the variable importance of the metalearner (combiner) algorithm in the ensemble</a:t>
            </a:r>
            <a:endParaRPr kumimoji="0" sz="1600" b="1" i="0" u="none" strike="noStrike" kern="1200" cap="none" spc="0" normalizeH="0" baseline="0" noProof="0" dirty="0">
              <a:ln>
                <a:noFill/>
              </a:ln>
              <a:solidFill>
                <a:srgbClr val="000000"/>
              </a:solidFill>
              <a:effectLst/>
              <a:uLnTx/>
              <a:uFillTx/>
              <a:latin typeface="Arial"/>
              <a:ea typeface="+mn-ea"/>
              <a:cs typeface="+mn-cs"/>
            </a:endParaRPr>
          </a:p>
        </p:txBody>
      </p:sp>
      <p:pic>
        <p:nvPicPr>
          <p:cNvPr id="246" name="Google Shape;246;p34"/>
          <p:cNvPicPr preferRelativeResize="0"/>
          <p:nvPr/>
        </p:nvPicPr>
        <p:blipFill>
          <a:blip r:embed="rId3">
            <a:alphaModFix/>
          </a:blip>
          <a:stretch>
            <a:fillRect/>
          </a:stretch>
        </p:blipFill>
        <p:spPr>
          <a:xfrm>
            <a:off x="10974233" y="33201"/>
            <a:ext cx="1158800" cy="1119999"/>
          </a:xfrm>
          <a:prstGeom prst="rect">
            <a:avLst/>
          </a:prstGeom>
          <a:noFill/>
          <a:ln>
            <a:noFill/>
          </a:ln>
        </p:spPr>
      </p:pic>
      <p:sp>
        <p:nvSpPr>
          <p:cNvPr id="2" name="Rectangle 1">
            <a:extLst>
              <a:ext uri="{FF2B5EF4-FFF2-40B4-BE49-F238E27FC236}">
                <a16:creationId xmlns:a16="http://schemas.microsoft.com/office/drawing/2014/main" id="{2C5426E5-C396-48AB-A61A-5924C01F8616}"/>
              </a:ext>
            </a:extLst>
          </p:cNvPr>
          <p:cNvSpPr/>
          <p:nvPr/>
        </p:nvSpPr>
        <p:spPr>
          <a:xfrm>
            <a:off x="113033" y="2214428"/>
            <a:ext cx="4007554" cy="513795"/>
          </a:xfrm>
          <a:prstGeom prst="rect">
            <a:avLst/>
          </a:prstGeom>
        </p:spPr>
        <p:txBody>
          <a:bodyPr wrap="square">
            <a:spAutoFit/>
          </a:bodyPr>
          <a:lstStyle/>
          <a:p>
            <a:pPr lvl="0">
              <a:lnSpc>
                <a:spcPct val="170000"/>
              </a:lnSpc>
            </a:pPr>
            <a:r>
              <a:rPr lang="en-US" b="1" i="1" dirty="0" err="1">
                <a:solidFill>
                  <a:srgbClr val="000000"/>
                </a:solidFill>
                <a:latin typeface="Courier New"/>
                <a:ea typeface="Courier New"/>
                <a:cs typeface="Courier New"/>
                <a:sym typeface="Courier New"/>
              </a:rPr>
              <a:t>bst_model.varimp_plot</a:t>
            </a:r>
            <a:r>
              <a:rPr lang="en-US" b="1" i="1" dirty="0">
                <a:solidFill>
                  <a:srgbClr val="000000"/>
                </a:solidFill>
                <a:latin typeface="Courier New"/>
                <a:ea typeface="Courier New"/>
                <a:cs typeface="Courier New"/>
                <a:sym typeface="Courier New"/>
              </a:rPr>
              <a:t>()</a:t>
            </a:r>
            <a:endParaRPr kumimoji="0" lang="en-US" sz="1800" b="1" i="1"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BFE9FCB3-A5A7-43AD-BEB0-257430E943E3}"/>
              </a:ext>
            </a:extLst>
          </p:cNvPr>
          <p:cNvPicPr>
            <a:picLocks noChangeAspect="1"/>
          </p:cNvPicPr>
          <p:nvPr/>
        </p:nvPicPr>
        <p:blipFill>
          <a:blip r:embed="rId4"/>
          <a:stretch>
            <a:fillRect/>
          </a:stretch>
        </p:blipFill>
        <p:spPr>
          <a:xfrm>
            <a:off x="5300869" y="2463947"/>
            <a:ext cx="4876800" cy="3248025"/>
          </a:xfrm>
          <a:prstGeom prst="rect">
            <a:avLst/>
          </a:prstGeom>
        </p:spPr>
      </p:pic>
    </p:spTree>
    <p:extLst>
      <p:ext uri="{BB962C8B-B14F-4D97-AF65-F5344CB8AC3E}">
        <p14:creationId xmlns:p14="http://schemas.microsoft.com/office/powerpoint/2010/main" val="3902558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41"/>
        <p:cNvGrpSpPr/>
        <p:nvPr/>
      </p:nvGrpSpPr>
      <p:grpSpPr>
        <a:xfrm>
          <a:off x="0" y="0"/>
          <a:ext cx="0" cy="0"/>
          <a:chOff x="0" y="0"/>
          <a:chExt cx="0" cy="0"/>
        </a:xfrm>
      </p:grpSpPr>
      <p:sp>
        <p:nvSpPr>
          <p:cNvPr id="242" name="Google Shape;242;p34"/>
          <p:cNvSpPr txBox="1"/>
          <p:nvPr/>
        </p:nvSpPr>
        <p:spPr>
          <a:xfrm>
            <a:off x="0" y="0"/>
            <a:ext cx="10774017" cy="118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2133"/>
              </a:spcAft>
              <a:buClrTx/>
              <a:buSzTx/>
              <a:buFontTx/>
              <a:buNone/>
              <a:tabLst/>
              <a:defRPr/>
            </a:pPr>
            <a:r>
              <a:rPr lang="en-US" sz="3200" dirty="0">
                <a:solidFill>
                  <a:srgbClr val="000000"/>
                </a:solidFill>
                <a:latin typeface="Arial"/>
              </a:rPr>
              <a:t>Explaining how a prediction is derived from the features using H2O and SHAP</a:t>
            </a:r>
            <a:endParaRPr kumimoji="0"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4" name="Google Shape;244;p34"/>
          <p:cNvSpPr txBox="1"/>
          <p:nvPr/>
        </p:nvSpPr>
        <p:spPr>
          <a:xfrm>
            <a:off x="2116810" y="1299214"/>
            <a:ext cx="11693600" cy="4012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03030"/>
                </a:solidFill>
                <a:effectLst/>
                <a:highlight>
                  <a:srgbClr val="FFFFFF"/>
                </a:highlight>
                <a:uLnTx/>
                <a:uFillTx/>
                <a:latin typeface="Arial"/>
                <a:ea typeface="+mn-ea"/>
                <a:cs typeface="+mn-cs"/>
              </a:rPr>
              <a:t>Examine the features that contribute to the prediction of a particular model </a:t>
            </a:r>
            <a:endParaRPr kumimoji="0" sz="1600" b="1" i="0" u="none" strike="noStrike" kern="1200" cap="none" spc="0" normalizeH="0" baseline="0" noProof="0" dirty="0">
              <a:ln>
                <a:noFill/>
              </a:ln>
              <a:solidFill>
                <a:srgbClr val="000000"/>
              </a:solidFill>
              <a:effectLst/>
              <a:uLnTx/>
              <a:uFillTx/>
              <a:latin typeface="Arial"/>
              <a:ea typeface="+mn-ea"/>
              <a:cs typeface="+mn-cs"/>
            </a:endParaRPr>
          </a:p>
        </p:txBody>
      </p:sp>
      <p:pic>
        <p:nvPicPr>
          <p:cNvPr id="246" name="Google Shape;246;p34"/>
          <p:cNvPicPr preferRelativeResize="0"/>
          <p:nvPr/>
        </p:nvPicPr>
        <p:blipFill>
          <a:blip r:embed="rId3">
            <a:alphaModFix/>
          </a:blip>
          <a:stretch>
            <a:fillRect/>
          </a:stretch>
        </p:blipFill>
        <p:spPr>
          <a:xfrm>
            <a:off x="10974233" y="33201"/>
            <a:ext cx="1158800" cy="1119999"/>
          </a:xfrm>
          <a:prstGeom prst="rect">
            <a:avLst/>
          </a:prstGeom>
          <a:noFill/>
          <a:ln>
            <a:noFill/>
          </a:ln>
        </p:spPr>
      </p:pic>
      <p:sp>
        <p:nvSpPr>
          <p:cNvPr id="3" name="TextBox 2">
            <a:extLst>
              <a:ext uri="{FF2B5EF4-FFF2-40B4-BE49-F238E27FC236}">
                <a16:creationId xmlns:a16="http://schemas.microsoft.com/office/drawing/2014/main" id="{4447B2E6-531E-4D66-8A00-08F5205773CE}"/>
              </a:ext>
            </a:extLst>
          </p:cNvPr>
          <p:cNvSpPr txBox="1"/>
          <p:nvPr/>
        </p:nvSpPr>
        <p:spPr>
          <a:xfrm>
            <a:off x="331305" y="5752759"/>
            <a:ext cx="10642928" cy="646331"/>
          </a:xfrm>
          <a:prstGeom prst="rect">
            <a:avLst/>
          </a:prstGeom>
          <a:noFill/>
        </p:spPr>
        <p:txBody>
          <a:bodyPr wrap="square" rtlCol="0">
            <a:spAutoFit/>
          </a:bodyPr>
          <a:lstStyle/>
          <a:p>
            <a:r>
              <a:rPr lang="en-US" dirty="0"/>
              <a:t>References: </a:t>
            </a:r>
          </a:p>
          <a:p>
            <a:r>
              <a:rPr lang="en-US" dirty="0">
                <a:hlinkClick r:id="rId4"/>
              </a:rPr>
              <a:t>Ref 1</a:t>
            </a:r>
            <a:r>
              <a:rPr lang="en-US" dirty="0"/>
              <a:t>, </a:t>
            </a:r>
            <a:r>
              <a:rPr lang="en-US" dirty="0">
                <a:hlinkClick r:id="rId5"/>
              </a:rPr>
              <a:t>Ref 2 </a:t>
            </a:r>
            <a:endParaRPr lang="en-US" dirty="0"/>
          </a:p>
        </p:txBody>
      </p:sp>
      <p:sp>
        <p:nvSpPr>
          <p:cNvPr id="8" name="Rectangle 7">
            <a:extLst>
              <a:ext uri="{FF2B5EF4-FFF2-40B4-BE49-F238E27FC236}">
                <a16:creationId xmlns:a16="http://schemas.microsoft.com/office/drawing/2014/main" id="{813D1C09-C824-4039-8949-45E4F00D3372}"/>
              </a:ext>
            </a:extLst>
          </p:cNvPr>
          <p:cNvSpPr/>
          <p:nvPr/>
        </p:nvSpPr>
        <p:spPr>
          <a:xfrm>
            <a:off x="5113044" y="3237248"/>
            <a:ext cx="1965912" cy="383503"/>
          </a:xfrm>
          <a:prstGeom prst="rect">
            <a:avLst/>
          </a:prstGeom>
        </p:spPr>
        <p:txBody>
          <a:bodyPr wrap="square">
            <a:spAutoFit/>
          </a:bodyPr>
          <a:lstStyle/>
          <a:p>
            <a:pPr algn="ctr">
              <a:lnSpc>
                <a:spcPct val="115000"/>
              </a:lnSpc>
              <a:spcBef>
                <a:spcPts val="0"/>
              </a:spcBef>
              <a:buClr>
                <a:schemeClr val="dk1"/>
              </a:buClr>
              <a:buSzPts val="1100"/>
              <a:buFont typeface="Arial"/>
              <a:buNone/>
            </a:pPr>
            <a:r>
              <a:rPr lang="en-US" b="1" dirty="0">
                <a:latin typeface="Lato"/>
                <a:ea typeface="Lato"/>
                <a:cs typeface="Lato"/>
                <a:sym typeface="Lato"/>
              </a:rPr>
              <a:t>DEMO</a:t>
            </a:r>
            <a:r>
              <a:rPr lang="en-US" dirty="0">
                <a:latin typeface="Lato"/>
                <a:ea typeface="Lato"/>
                <a:cs typeface="Lato"/>
                <a:sym typeface="Lato"/>
              </a:rPr>
              <a:t> </a:t>
            </a:r>
          </a:p>
        </p:txBody>
      </p:sp>
    </p:spTree>
    <p:extLst>
      <p:ext uri="{BB962C8B-B14F-4D97-AF65-F5344CB8AC3E}">
        <p14:creationId xmlns:p14="http://schemas.microsoft.com/office/powerpoint/2010/main" val="113410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1795" y="1422352"/>
            <a:ext cx="5975740" cy="562385"/>
          </a:xfrm>
        </p:spPr>
        <p:txBody>
          <a:bodyPr/>
          <a:lstStyle/>
          <a:p>
            <a:r>
              <a:rPr lang="en-US" sz="2800" dirty="0"/>
              <a:t>A means to save time and effort on repetitive tasks in ML pipelines</a:t>
            </a:r>
          </a:p>
        </p:txBody>
      </p:sp>
      <p:pic>
        <p:nvPicPr>
          <p:cNvPr id="3" name="Picture 2">
            <a:extLst>
              <a:ext uri="{FF2B5EF4-FFF2-40B4-BE49-F238E27FC236}">
                <a16:creationId xmlns:a16="http://schemas.microsoft.com/office/drawing/2014/main" id="{B6FEC142-C870-4C0C-9AA2-960EC01635FB}"/>
              </a:ext>
            </a:extLst>
          </p:cNvPr>
          <p:cNvPicPr>
            <a:picLocks noChangeAspect="1"/>
          </p:cNvPicPr>
          <p:nvPr/>
        </p:nvPicPr>
        <p:blipFill>
          <a:blip r:embed="rId2"/>
          <a:stretch>
            <a:fillRect/>
          </a:stretch>
        </p:blipFill>
        <p:spPr>
          <a:xfrm>
            <a:off x="324465" y="1365617"/>
            <a:ext cx="5386309" cy="5341794"/>
          </a:xfrm>
          <a:prstGeom prst="rect">
            <a:avLst/>
          </a:prstGeom>
        </p:spPr>
      </p:pic>
      <p:sp>
        <p:nvSpPr>
          <p:cNvPr id="2" name="Rectangle 1">
            <a:extLst>
              <a:ext uri="{FF2B5EF4-FFF2-40B4-BE49-F238E27FC236}">
                <a16:creationId xmlns:a16="http://schemas.microsoft.com/office/drawing/2014/main" id="{C2B36463-E1F0-49A8-BDFA-D916909D0F35}"/>
              </a:ext>
            </a:extLst>
          </p:cNvPr>
          <p:cNvSpPr/>
          <p:nvPr/>
        </p:nvSpPr>
        <p:spPr>
          <a:xfrm>
            <a:off x="8197427" y="2615639"/>
            <a:ext cx="1364476" cy="461665"/>
          </a:xfrm>
          <a:prstGeom prst="rect">
            <a:avLst/>
          </a:prstGeom>
        </p:spPr>
        <p:txBody>
          <a:bodyPr wrap="none">
            <a:spAutoFit/>
          </a:bodyPr>
          <a:lstStyle/>
          <a:p>
            <a:r>
              <a:rPr lang="en-US" sz="2400" b="1" u="sng" dirty="0"/>
              <a:t>Save on</a:t>
            </a:r>
          </a:p>
        </p:txBody>
      </p:sp>
      <p:sp>
        <p:nvSpPr>
          <p:cNvPr id="5" name="Text Placeholder 2">
            <a:extLst>
              <a:ext uri="{FF2B5EF4-FFF2-40B4-BE49-F238E27FC236}">
                <a16:creationId xmlns:a16="http://schemas.microsoft.com/office/drawing/2014/main" id="{2A97DA45-AA91-4952-80B5-43F7F22D6281}"/>
              </a:ext>
            </a:extLst>
          </p:cNvPr>
          <p:cNvSpPr txBox="1">
            <a:spLocks/>
          </p:cNvSpPr>
          <p:nvPr/>
        </p:nvSpPr>
        <p:spPr>
          <a:xfrm>
            <a:off x="5961486" y="3163102"/>
            <a:ext cx="5975739" cy="1952977"/>
          </a:xfrm>
          <a:prstGeom prst="rect">
            <a:avLst/>
          </a:prstGeom>
        </p:spPr>
        <p:txBody>
          <a:bodyPr/>
          <a:lstStyle>
            <a:lvl1pPr marL="0" indent="0" algn="l" defTabSz="914400" rtl="0" eaLnBrk="1" latinLnBrk="0" hangingPunct="1">
              <a:lnSpc>
                <a:spcPct val="100000"/>
              </a:lnSpc>
              <a:spcBef>
                <a:spcPts val="400"/>
              </a:spcBef>
              <a:buFont typeface="Arial" panose="020B0604020202020204" pitchFamily="34" charset="0"/>
              <a:buNone/>
              <a:defRPr sz="2000" kern="1200" baseline="0">
                <a:solidFill>
                  <a:srgbClr val="0095A5"/>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b="1" dirty="0"/>
              <a:t>Time taken to preprocess data</a:t>
            </a:r>
          </a:p>
          <a:p>
            <a:pPr marL="342900" indent="-342900">
              <a:buFont typeface="Arial" panose="020B0604020202020204" pitchFamily="34" charset="0"/>
              <a:buChar char="•"/>
            </a:pPr>
            <a:r>
              <a:rPr lang="en-US" b="1" dirty="0"/>
              <a:t>Time taken for feature selection / elimination</a:t>
            </a:r>
          </a:p>
          <a:p>
            <a:pPr marL="342900" indent="-342900">
              <a:buFont typeface="Arial" panose="020B0604020202020204" pitchFamily="34" charset="0"/>
              <a:buChar char="•"/>
            </a:pPr>
            <a:r>
              <a:rPr lang="en-US" b="1" dirty="0"/>
              <a:t>Time taken for Model Selection</a:t>
            </a:r>
          </a:p>
          <a:p>
            <a:pPr marL="342900" indent="-342900">
              <a:buFont typeface="Arial" panose="020B0604020202020204" pitchFamily="34" charset="0"/>
              <a:buChar char="•"/>
            </a:pPr>
            <a:r>
              <a:rPr lang="en-US" b="1" dirty="0"/>
              <a:t>Time taken to optimize model performance through hyperparameter tuning</a:t>
            </a:r>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a:p>
            <a:pPr marL="342900" indent="-342900">
              <a:buFont typeface="Arial" panose="020B0604020202020204" pitchFamily="34" charset="0"/>
              <a:buChar char="•"/>
            </a:pPr>
            <a:endParaRPr lang="en-US" b="1" dirty="0"/>
          </a:p>
        </p:txBody>
      </p:sp>
      <p:sp>
        <p:nvSpPr>
          <p:cNvPr id="8" name="Title 3">
            <a:extLst>
              <a:ext uri="{FF2B5EF4-FFF2-40B4-BE49-F238E27FC236}">
                <a16:creationId xmlns:a16="http://schemas.microsoft.com/office/drawing/2014/main" id="{328CB8B1-C08C-4C1D-BA81-C648346C48FF}"/>
              </a:ext>
            </a:extLst>
          </p:cNvPr>
          <p:cNvSpPr txBox="1">
            <a:spLocks/>
          </p:cNvSpPr>
          <p:nvPr/>
        </p:nvSpPr>
        <p:spPr>
          <a:xfrm>
            <a:off x="333102" y="276278"/>
            <a:ext cx="11543070" cy="562385"/>
          </a:xfrm>
          <a:prstGeom prst="rect">
            <a:avLst/>
          </a:prstGeom>
        </p:spPr>
        <p:txBody>
          <a:bodyPr/>
          <a:lstStyle>
            <a:lvl1pPr algn="l" defTabSz="914400" rtl="0" eaLnBrk="1" latinLnBrk="0" hangingPunct="1">
              <a:lnSpc>
                <a:spcPct val="90000"/>
              </a:lnSpc>
              <a:spcBef>
                <a:spcPts val="800"/>
              </a:spcBef>
              <a:buNone/>
              <a:defRPr sz="4100" b="1" kern="1200">
                <a:solidFill>
                  <a:schemeClr val="tx1"/>
                </a:solidFill>
                <a:latin typeface="Arial" charset="0"/>
                <a:ea typeface="Arial" charset="0"/>
                <a:cs typeface="Arial" charset="0"/>
              </a:defRPr>
            </a:lvl1pPr>
          </a:lstStyle>
          <a:p>
            <a:r>
              <a:rPr lang="en-US" sz="3200" dirty="0"/>
              <a:t>What is it? </a:t>
            </a:r>
          </a:p>
        </p:txBody>
      </p:sp>
    </p:spTree>
    <p:extLst>
      <p:ext uri="{BB962C8B-B14F-4D97-AF65-F5344CB8AC3E}">
        <p14:creationId xmlns:p14="http://schemas.microsoft.com/office/powerpoint/2010/main" val="26347947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AutoML</a:t>
            </a:r>
            <a:endParaRPr sz="3200">
              <a:solidFill>
                <a:schemeClr val="dk1"/>
              </a:solidFill>
            </a:endParaRPr>
          </a:p>
        </p:txBody>
      </p:sp>
      <p:pic>
        <p:nvPicPr>
          <p:cNvPr id="269" name="Google Shape;269;p37"/>
          <p:cNvPicPr preferRelativeResize="0"/>
          <p:nvPr/>
        </p:nvPicPr>
        <p:blipFill>
          <a:blip r:embed="rId3">
            <a:alphaModFix/>
          </a:blip>
          <a:stretch>
            <a:fillRect/>
          </a:stretch>
        </p:blipFill>
        <p:spPr>
          <a:xfrm>
            <a:off x="4305633" y="700701"/>
            <a:ext cx="3261667" cy="2859401"/>
          </a:xfrm>
          <a:prstGeom prst="rect">
            <a:avLst/>
          </a:prstGeom>
          <a:noFill/>
          <a:ln>
            <a:noFill/>
          </a:ln>
        </p:spPr>
      </p:pic>
      <p:sp>
        <p:nvSpPr>
          <p:cNvPr id="3" name="Rectangle 2">
            <a:extLst>
              <a:ext uri="{FF2B5EF4-FFF2-40B4-BE49-F238E27FC236}">
                <a16:creationId xmlns:a16="http://schemas.microsoft.com/office/drawing/2014/main" id="{4CC4EC4F-4A06-4133-A4FA-DC432DB542A4}"/>
              </a:ext>
            </a:extLst>
          </p:cNvPr>
          <p:cNvSpPr/>
          <p:nvPr/>
        </p:nvSpPr>
        <p:spPr>
          <a:xfrm>
            <a:off x="2916922" y="4260803"/>
            <a:ext cx="6006773" cy="646331"/>
          </a:xfrm>
          <a:prstGeom prst="rect">
            <a:avLst/>
          </a:prstGeom>
        </p:spPr>
        <p:txBody>
          <a:bodyPr wrap="none">
            <a:spAutoFit/>
          </a:bodyPr>
          <a:lstStyle/>
          <a:p>
            <a:r>
              <a:rPr lang="fr-FR" b="1" dirty="0"/>
              <a:t>Documentation: </a:t>
            </a:r>
            <a:r>
              <a:rPr lang="fr-FR" b="1" dirty="0">
                <a:hlinkClick r:id="rId4"/>
              </a:rPr>
              <a:t>https://github.com/EpistasisLab/tpot</a:t>
            </a:r>
            <a:endParaRPr lang="fr-FR" b="1" dirty="0"/>
          </a:p>
          <a:p>
            <a:endParaRPr lang="fr-FR" b="1" dirty="0"/>
          </a:p>
        </p:txBody>
      </p:sp>
    </p:spTree>
    <p:extLst>
      <p:ext uri="{BB962C8B-B14F-4D97-AF65-F5344CB8AC3E}">
        <p14:creationId xmlns:p14="http://schemas.microsoft.com/office/powerpoint/2010/main" val="4212727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465" y="231732"/>
            <a:ext cx="11543070" cy="562385"/>
          </a:xfrm>
        </p:spPr>
        <p:txBody>
          <a:bodyPr/>
          <a:lstStyle/>
          <a:p>
            <a:pPr>
              <a:spcAft>
                <a:spcPts val="2133"/>
              </a:spcAft>
            </a:pPr>
            <a:r>
              <a:rPr lang="en-SG" sz="3200" dirty="0">
                <a:solidFill>
                  <a:schemeClr val="dk1"/>
                </a:solidFill>
              </a:rPr>
              <a:t>TPOT </a:t>
            </a:r>
            <a:r>
              <a:rPr lang="en-SG" sz="3200" dirty="0" err="1">
                <a:solidFill>
                  <a:schemeClr val="dk1"/>
                </a:solidFill>
              </a:rPr>
              <a:t>AutoML</a:t>
            </a:r>
            <a:r>
              <a:rPr lang="en-SG" sz="3200" dirty="0">
                <a:solidFill>
                  <a:schemeClr val="dk1"/>
                </a:solidFill>
              </a:rPr>
              <a:t> process</a:t>
            </a:r>
          </a:p>
        </p:txBody>
      </p:sp>
      <p:pic>
        <p:nvPicPr>
          <p:cNvPr id="2052" name="Picture 4">
            <a:extLst>
              <a:ext uri="{FF2B5EF4-FFF2-40B4-BE49-F238E27FC236}">
                <a16:creationId xmlns:a16="http://schemas.microsoft.com/office/drawing/2014/main" id="{16C835BB-8E6E-4D69-B556-191A80356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65" y="1177473"/>
            <a:ext cx="10553700" cy="49649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FF4764B-B150-4A5E-9188-DC352542578C}"/>
              </a:ext>
            </a:extLst>
          </p:cNvPr>
          <p:cNvSpPr/>
          <p:nvPr/>
        </p:nvSpPr>
        <p:spPr>
          <a:xfrm>
            <a:off x="4090466" y="6122650"/>
            <a:ext cx="8101533" cy="646331"/>
          </a:xfrm>
          <a:prstGeom prst="rect">
            <a:avLst/>
          </a:prstGeom>
        </p:spPr>
        <p:txBody>
          <a:bodyPr wrap="square">
            <a:spAutoFit/>
          </a:bodyPr>
          <a:lstStyle/>
          <a:p>
            <a:r>
              <a:rPr lang="en-SG" b="1" dirty="0"/>
              <a:t>Reference: </a:t>
            </a:r>
            <a:r>
              <a:rPr lang="en-SG" dirty="0">
                <a:hlinkClick r:id="rId4"/>
              </a:rPr>
              <a:t>https://towardsdatascience.com/tpot-automated-machine-learning-in-python-4c063b3e5de9</a:t>
            </a:r>
            <a:endParaRPr lang="en-SG" dirty="0"/>
          </a:p>
        </p:txBody>
      </p:sp>
    </p:spTree>
    <p:extLst>
      <p:ext uri="{BB962C8B-B14F-4D97-AF65-F5344CB8AC3E}">
        <p14:creationId xmlns:p14="http://schemas.microsoft.com/office/powerpoint/2010/main" val="19803484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SG" sz="4800" dirty="0">
                <a:solidFill>
                  <a:schemeClr val="dk1"/>
                </a:solidFill>
              </a:rPr>
              <a:t>Code Walkthrough</a:t>
            </a:r>
            <a:endParaRPr sz="3200" dirty="0">
              <a:solidFill>
                <a:schemeClr val="dk1"/>
              </a:solidFill>
            </a:endParaRPr>
          </a:p>
        </p:txBody>
      </p:sp>
      <p:pic>
        <p:nvPicPr>
          <p:cNvPr id="174" name="Google Shape;174;p26"/>
          <p:cNvPicPr preferRelativeResize="0"/>
          <p:nvPr/>
        </p:nvPicPr>
        <p:blipFill>
          <a:blip r:embed="rId3">
            <a:alphaModFix/>
          </a:blip>
          <a:stretch>
            <a:fillRect/>
          </a:stretch>
        </p:blipFill>
        <p:spPr>
          <a:xfrm>
            <a:off x="10974233" y="33201"/>
            <a:ext cx="1158800" cy="1119999"/>
          </a:xfrm>
          <a:prstGeom prst="rect">
            <a:avLst/>
          </a:prstGeom>
          <a:noFill/>
          <a:ln>
            <a:noFill/>
          </a:ln>
        </p:spPr>
      </p:pic>
      <p:pic>
        <p:nvPicPr>
          <p:cNvPr id="175" name="Google Shape;175;p26"/>
          <p:cNvPicPr preferRelativeResize="0"/>
          <p:nvPr/>
        </p:nvPicPr>
        <p:blipFill>
          <a:blip r:embed="rId4">
            <a:alphaModFix/>
          </a:blip>
          <a:stretch>
            <a:fillRect/>
          </a:stretch>
        </p:blipFill>
        <p:spPr>
          <a:xfrm>
            <a:off x="10186467" y="5426768"/>
            <a:ext cx="2005533" cy="1431233"/>
          </a:xfrm>
          <a:prstGeom prst="rect">
            <a:avLst/>
          </a:prstGeom>
          <a:noFill/>
          <a:ln>
            <a:noFill/>
          </a:ln>
        </p:spPr>
      </p:pic>
      <p:sp>
        <p:nvSpPr>
          <p:cNvPr id="9" name="Title 3">
            <a:extLst>
              <a:ext uri="{FF2B5EF4-FFF2-40B4-BE49-F238E27FC236}">
                <a16:creationId xmlns:a16="http://schemas.microsoft.com/office/drawing/2014/main" id="{1C9640DC-F934-462B-BEAA-6A4CE477563D}"/>
              </a:ext>
            </a:extLst>
          </p:cNvPr>
          <p:cNvSpPr txBox="1">
            <a:spLocks/>
          </p:cNvSpPr>
          <p:nvPr/>
        </p:nvSpPr>
        <p:spPr>
          <a:xfrm>
            <a:off x="817655" y="5192608"/>
            <a:ext cx="10481562" cy="54978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*Open </a:t>
            </a:r>
            <a:r>
              <a:rPr lang="en-US" sz="3200" dirty="0" err="1"/>
              <a:t>Jupyter</a:t>
            </a:r>
            <a:r>
              <a:rPr lang="en-US" sz="3200" dirty="0"/>
              <a:t> Notebook Demo*</a:t>
            </a:r>
          </a:p>
        </p:txBody>
      </p:sp>
      <p:graphicFrame>
        <p:nvGraphicFramePr>
          <p:cNvPr id="2" name="Diagram 1">
            <a:extLst>
              <a:ext uri="{FF2B5EF4-FFF2-40B4-BE49-F238E27FC236}">
                <a16:creationId xmlns:a16="http://schemas.microsoft.com/office/drawing/2014/main" id="{72391ED6-9883-477A-819B-3CCD86E8EDD8}"/>
              </a:ext>
            </a:extLst>
          </p:cNvPr>
          <p:cNvGraphicFramePr/>
          <p:nvPr>
            <p:extLst>
              <p:ext uri="{D42A27DB-BD31-4B8C-83A1-F6EECF244321}">
                <p14:modId xmlns:p14="http://schemas.microsoft.com/office/powerpoint/2010/main" val="3185796364"/>
              </p:ext>
            </p:extLst>
          </p:nvPr>
        </p:nvGraphicFramePr>
        <p:xfrm>
          <a:off x="597633" y="344896"/>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3" name="Group 12">
            <a:extLst>
              <a:ext uri="{FF2B5EF4-FFF2-40B4-BE49-F238E27FC236}">
                <a16:creationId xmlns:a16="http://schemas.microsoft.com/office/drawing/2014/main" id="{D2196934-A27A-4026-9690-AB194341BACD}"/>
              </a:ext>
            </a:extLst>
          </p:cNvPr>
          <p:cNvGrpSpPr/>
          <p:nvPr/>
        </p:nvGrpSpPr>
        <p:grpSpPr>
          <a:xfrm>
            <a:off x="8414272" y="2473999"/>
            <a:ext cx="2901156" cy="1160462"/>
            <a:chOff x="5224462" y="2129102"/>
            <a:chExt cx="2901156" cy="1160462"/>
          </a:xfrm>
        </p:grpSpPr>
        <p:sp>
          <p:nvSpPr>
            <p:cNvPr id="14" name="Arrow: Chevron 13">
              <a:extLst>
                <a:ext uri="{FF2B5EF4-FFF2-40B4-BE49-F238E27FC236}">
                  <a16:creationId xmlns:a16="http://schemas.microsoft.com/office/drawing/2014/main" id="{74D11358-A158-4B55-A54D-FA984CA056A5}"/>
                </a:ext>
              </a:extLst>
            </p:cNvPr>
            <p:cNvSpPr/>
            <p:nvPr/>
          </p:nvSpPr>
          <p:spPr>
            <a:xfrm>
              <a:off x="5224462"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Arrow: Chevron 4">
              <a:extLst>
                <a:ext uri="{FF2B5EF4-FFF2-40B4-BE49-F238E27FC236}">
                  <a16:creationId xmlns:a16="http://schemas.microsoft.com/office/drawing/2014/main" id="{8C5949E4-5CFA-4BE0-ACD4-F1F591A3BB44}"/>
                </a:ext>
              </a:extLst>
            </p:cNvPr>
            <p:cNvSpPr txBox="1"/>
            <p:nvPr/>
          </p:nvSpPr>
          <p:spPr>
            <a:xfrm>
              <a:off x="5804693"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SG" sz="2000" kern="1200" dirty="0"/>
                <a:t>Save best model and view exported pipeline</a:t>
              </a:r>
            </a:p>
          </p:txBody>
        </p:sp>
      </p:grpSp>
    </p:spTree>
    <p:extLst>
      <p:ext uri="{BB962C8B-B14F-4D97-AF65-F5344CB8AC3E}">
        <p14:creationId xmlns:p14="http://schemas.microsoft.com/office/powerpoint/2010/main" val="217821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pic>
        <p:nvPicPr>
          <p:cNvPr id="274" name="Google Shape;274;p38"/>
          <p:cNvPicPr preferRelativeResize="0"/>
          <p:nvPr/>
        </p:nvPicPr>
        <p:blipFill>
          <a:blip r:embed="rId3">
            <a:alphaModFix amt="27000"/>
          </a:blip>
          <a:stretch>
            <a:fillRect/>
          </a:stretch>
        </p:blipFill>
        <p:spPr>
          <a:xfrm>
            <a:off x="3434634" y="1299103"/>
            <a:ext cx="5322735" cy="4666200"/>
          </a:xfrm>
          <a:prstGeom prst="rect">
            <a:avLst/>
          </a:prstGeom>
          <a:noFill/>
          <a:ln>
            <a:noFill/>
          </a:ln>
        </p:spPr>
      </p:pic>
      <p:sp>
        <p:nvSpPr>
          <p:cNvPr id="275" name="Google Shape;275;p38"/>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AutoML</a:t>
            </a:r>
            <a:endParaRPr sz="3200">
              <a:solidFill>
                <a:schemeClr val="dk1"/>
              </a:solidFill>
            </a:endParaRPr>
          </a:p>
        </p:txBody>
      </p:sp>
      <p:sp>
        <p:nvSpPr>
          <p:cNvPr id="276" name="Google Shape;276;p38"/>
          <p:cNvSpPr txBox="1"/>
          <p:nvPr/>
        </p:nvSpPr>
        <p:spPr>
          <a:xfrm>
            <a:off x="7060400" y="1158600"/>
            <a:ext cx="5028000" cy="2473600"/>
          </a:xfrm>
          <a:prstGeom prst="rect">
            <a:avLst/>
          </a:prstGeom>
          <a:noFill/>
          <a:ln>
            <a:noFill/>
          </a:ln>
        </p:spPr>
        <p:txBody>
          <a:bodyPr spcFirstLastPara="1" wrap="square" lIns="121900" tIns="121900" rIns="121900" bIns="121900" anchor="t" anchorCtr="0">
            <a:noAutofit/>
          </a:bodyPr>
          <a:lstStyle/>
          <a:p>
            <a:pPr algn="ctr"/>
            <a:r>
              <a:rPr lang="en" sz="1600" b="1">
                <a:solidFill>
                  <a:srgbClr val="24292E"/>
                </a:solidFill>
                <a:highlight>
                  <a:srgbClr val="FFFFFF"/>
                </a:highlight>
              </a:rPr>
              <a:t>Notes on installation</a:t>
            </a:r>
            <a:endParaRPr sz="1600" b="1">
              <a:solidFill>
                <a:srgbClr val="24292E"/>
              </a:solidFill>
              <a:highlight>
                <a:srgbClr val="FFFFFF"/>
              </a:highlight>
            </a:endParaRPr>
          </a:p>
          <a:p>
            <a:pPr algn="ctr"/>
            <a:endParaRPr sz="1600" b="1">
              <a:solidFill>
                <a:srgbClr val="24292E"/>
              </a:solidFill>
              <a:highlight>
                <a:srgbClr val="FFFFFF"/>
              </a:highlight>
            </a:endParaRPr>
          </a:p>
          <a:p>
            <a:pPr algn="ctr"/>
            <a:endParaRPr sz="1600" b="1">
              <a:solidFill>
                <a:srgbClr val="24292E"/>
              </a:solidFill>
              <a:highlight>
                <a:srgbClr val="FFFFFF"/>
              </a:highlight>
            </a:endParaRPr>
          </a:p>
          <a:p>
            <a:pPr marL="609585" indent="-406390">
              <a:buClr>
                <a:srgbClr val="404040"/>
              </a:buClr>
              <a:buSzPts val="1200"/>
              <a:buFont typeface="Lato"/>
              <a:buChar char="●"/>
            </a:pPr>
            <a:r>
              <a:rPr lang="en" sz="1600">
                <a:solidFill>
                  <a:srgbClr val="404040"/>
                </a:solidFill>
                <a:highlight>
                  <a:srgbClr val="FCFCFC"/>
                </a:highlight>
                <a:latin typeface="Lato"/>
                <a:ea typeface="Lato"/>
                <a:cs typeface="Lato"/>
                <a:sym typeface="Lato"/>
              </a:rPr>
              <a:t>Tested with python versions 3.6 and 3.7 Some might face issues installing with python version 3.7. </a:t>
            </a:r>
            <a:endParaRPr sz="1600">
              <a:solidFill>
                <a:srgbClr val="404040"/>
              </a:solidFill>
              <a:highlight>
                <a:srgbClr val="FCFCFC"/>
              </a:highlight>
              <a:latin typeface="Lato"/>
              <a:ea typeface="Lato"/>
              <a:cs typeface="Lato"/>
              <a:sym typeface="Lato"/>
            </a:endParaRPr>
          </a:p>
          <a:p>
            <a:pPr marL="609585" indent="-423323">
              <a:buSzPts val="1400"/>
              <a:buChar char="●"/>
            </a:pPr>
            <a:r>
              <a:rPr lang="en" sz="1600">
                <a:solidFill>
                  <a:srgbClr val="404040"/>
                </a:solidFill>
                <a:highlight>
                  <a:srgbClr val="FCFCFC"/>
                </a:highlight>
                <a:latin typeface="Lato"/>
                <a:ea typeface="Lato"/>
                <a:cs typeface="Lato"/>
                <a:sym typeface="Lato"/>
              </a:rPr>
              <a:t>Issue tracked here: </a:t>
            </a:r>
            <a:r>
              <a:rPr lang="en" sz="1467" u="sng">
                <a:solidFill>
                  <a:schemeClr val="hlink"/>
                </a:solidFill>
                <a:hlinkClick r:id="rId4"/>
              </a:rPr>
              <a:t>https://github.com/EpistasisLab/tpot/issues/883</a:t>
            </a:r>
            <a:endParaRPr sz="1600">
              <a:solidFill>
                <a:srgbClr val="404040"/>
              </a:solidFill>
              <a:highlight>
                <a:srgbClr val="FCFCFC"/>
              </a:highlight>
              <a:latin typeface="Lato"/>
              <a:ea typeface="Lato"/>
              <a:cs typeface="Lato"/>
              <a:sym typeface="Lato"/>
            </a:endParaRPr>
          </a:p>
          <a:p>
            <a:pPr marL="609585" indent="-406390">
              <a:buClr>
                <a:srgbClr val="404040"/>
              </a:buClr>
              <a:buSzPts val="1200"/>
              <a:buFont typeface="Lato"/>
              <a:buChar char="●"/>
            </a:pPr>
            <a:r>
              <a:rPr lang="en" sz="1600">
                <a:solidFill>
                  <a:srgbClr val="404040"/>
                </a:solidFill>
                <a:highlight>
                  <a:srgbClr val="FCFCFC"/>
                </a:highlight>
                <a:latin typeface="Lato"/>
                <a:ea typeface="Lato"/>
                <a:cs typeface="Lato"/>
                <a:sym typeface="Lato"/>
              </a:rPr>
              <a:t>Possible solution though not tested:</a:t>
            </a:r>
            <a:endParaRPr sz="1600">
              <a:solidFill>
                <a:srgbClr val="404040"/>
              </a:solidFill>
              <a:highlight>
                <a:srgbClr val="FCFCFC"/>
              </a:highlight>
              <a:latin typeface="Lato"/>
              <a:ea typeface="Lato"/>
              <a:cs typeface="Lato"/>
              <a:sym typeface="Lato"/>
            </a:endParaRPr>
          </a:p>
          <a:p>
            <a:pPr algn="ctr"/>
            <a:endParaRPr sz="1600">
              <a:solidFill>
                <a:srgbClr val="404040"/>
              </a:solidFill>
              <a:highlight>
                <a:srgbClr val="FCFCFC"/>
              </a:highlight>
              <a:latin typeface="Lato"/>
              <a:ea typeface="Lato"/>
              <a:cs typeface="Lato"/>
              <a:sym typeface="Lato"/>
            </a:endParaRPr>
          </a:p>
        </p:txBody>
      </p:sp>
      <p:pic>
        <p:nvPicPr>
          <p:cNvPr id="277" name="Google Shape;277;p38"/>
          <p:cNvPicPr preferRelativeResize="0"/>
          <p:nvPr/>
        </p:nvPicPr>
        <p:blipFill>
          <a:blip r:embed="rId5">
            <a:alphaModFix/>
          </a:blip>
          <a:stretch>
            <a:fillRect/>
          </a:stretch>
        </p:blipFill>
        <p:spPr>
          <a:xfrm>
            <a:off x="5263867" y="3869400"/>
            <a:ext cx="6824535" cy="1624067"/>
          </a:xfrm>
          <a:prstGeom prst="rect">
            <a:avLst/>
          </a:prstGeom>
          <a:noFill/>
          <a:ln>
            <a:noFill/>
          </a:ln>
        </p:spPr>
      </p:pic>
      <p:sp>
        <p:nvSpPr>
          <p:cNvPr id="278" name="Google Shape;278;p38"/>
          <p:cNvSpPr txBox="1"/>
          <p:nvPr/>
        </p:nvSpPr>
        <p:spPr>
          <a:xfrm>
            <a:off x="509167" y="1158600"/>
            <a:ext cx="5028000" cy="2473600"/>
          </a:xfrm>
          <a:prstGeom prst="rect">
            <a:avLst/>
          </a:prstGeom>
          <a:noFill/>
          <a:ln>
            <a:noFill/>
          </a:ln>
        </p:spPr>
        <p:txBody>
          <a:bodyPr spcFirstLastPara="1" wrap="square" lIns="121900" tIns="121900" rIns="121900" bIns="121900" anchor="t" anchorCtr="0">
            <a:noAutofit/>
          </a:bodyPr>
          <a:lstStyle/>
          <a:p>
            <a:pPr algn="ctr"/>
            <a:r>
              <a:rPr lang="en" sz="1600" b="1" u="sng">
                <a:solidFill>
                  <a:schemeClr val="hlink"/>
                </a:solidFill>
                <a:highlight>
                  <a:srgbClr val="FFFFFF"/>
                </a:highlight>
                <a:hlinkClick r:id="rId6"/>
              </a:rPr>
              <a:t>Python Installation</a:t>
            </a:r>
            <a:endParaRPr sz="1600" b="1">
              <a:solidFill>
                <a:srgbClr val="24292E"/>
              </a:solidFill>
              <a:highlight>
                <a:srgbClr val="FFFFFF"/>
              </a:highlight>
            </a:endParaRPr>
          </a:p>
          <a:p>
            <a:pPr algn="ctr"/>
            <a:endParaRPr sz="1600" b="1">
              <a:solidFill>
                <a:srgbClr val="24292E"/>
              </a:solidFill>
              <a:highlight>
                <a:srgbClr val="FFFFFF"/>
              </a:highlight>
            </a:endParaRPr>
          </a:p>
          <a:p>
            <a:r>
              <a:rPr lang="en" sz="1600" b="1">
                <a:solidFill>
                  <a:srgbClr val="24292E"/>
                </a:solidFill>
                <a:highlight>
                  <a:srgbClr val="FFFFFF"/>
                </a:highlight>
              </a:rPr>
              <a:t>TPOT</a:t>
            </a:r>
            <a:endParaRPr sz="1600" b="1">
              <a:solidFill>
                <a:srgbClr val="24292E"/>
              </a:solidFill>
              <a:highlight>
                <a:srgbClr val="FFFFFF"/>
              </a:highlight>
            </a:endParaRPr>
          </a:p>
          <a:p>
            <a:pPr marL="609585" indent="-406390">
              <a:buClr>
                <a:srgbClr val="404040"/>
              </a:buClr>
              <a:buSzPts val="1200"/>
              <a:buFont typeface="Lato"/>
              <a:buChar char="●"/>
            </a:pPr>
            <a:r>
              <a:rPr lang="en" sz="1600">
                <a:solidFill>
                  <a:srgbClr val="404040"/>
                </a:solidFill>
                <a:highlight>
                  <a:srgbClr val="FCFCFC"/>
                </a:highlight>
                <a:latin typeface="Lato"/>
                <a:ea typeface="Lato"/>
                <a:cs typeface="Lato"/>
                <a:sym typeface="Lato"/>
              </a:rPr>
              <a:t>pip install tpot</a:t>
            </a:r>
            <a:endParaRPr sz="1600">
              <a:solidFill>
                <a:srgbClr val="404040"/>
              </a:solidFill>
              <a:highlight>
                <a:srgbClr val="FCFCFC"/>
              </a:highlight>
              <a:latin typeface="Lato"/>
              <a:ea typeface="Lato"/>
              <a:cs typeface="Lato"/>
              <a:sym typeface="Lato"/>
            </a:endParaRPr>
          </a:p>
          <a:p>
            <a:pPr marL="609585" indent="-406390">
              <a:buClr>
                <a:srgbClr val="404040"/>
              </a:buClr>
              <a:buSzPts val="1200"/>
              <a:buFont typeface="Lato"/>
              <a:buChar char="●"/>
            </a:pPr>
            <a:r>
              <a:rPr lang="en" sz="1600">
                <a:solidFill>
                  <a:srgbClr val="404040"/>
                </a:solidFill>
                <a:highlight>
                  <a:srgbClr val="FCFCFC"/>
                </a:highlight>
                <a:latin typeface="Lato"/>
                <a:ea typeface="Lato"/>
                <a:cs typeface="Lato"/>
                <a:sym typeface="Lato"/>
              </a:rPr>
              <a:t>conda install -c conda-forge tpot</a:t>
            </a:r>
            <a:endParaRPr sz="1600">
              <a:solidFill>
                <a:srgbClr val="404040"/>
              </a:solidFill>
              <a:highlight>
                <a:srgbClr val="FCFCFC"/>
              </a:highlight>
              <a:latin typeface="Lato"/>
              <a:ea typeface="Lato"/>
              <a:cs typeface="Lato"/>
              <a:sym typeface="Lato"/>
            </a:endParaRPr>
          </a:p>
          <a:p>
            <a:endParaRPr sz="1600">
              <a:solidFill>
                <a:srgbClr val="404040"/>
              </a:solidFill>
              <a:highlight>
                <a:srgbClr val="FCFCFC"/>
              </a:highlight>
              <a:latin typeface="Lato"/>
              <a:ea typeface="Lato"/>
              <a:cs typeface="Lato"/>
              <a:sym typeface="Lato"/>
            </a:endParaRPr>
          </a:p>
          <a:p>
            <a:r>
              <a:rPr lang="en" sz="1600" b="1">
                <a:solidFill>
                  <a:srgbClr val="404040"/>
                </a:solidFill>
                <a:highlight>
                  <a:srgbClr val="FCFCFC"/>
                </a:highlight>
                <a:latin typeface="Lato"/>
                <a:ea typeface="Lato"/>
                <a:cs typeface="Lato"/>
                <a:sym typeface="Lato"/>
              </a:rPr>
              <a:t>Dependencies</a:t>
            </a:r>
            <a:endParaRPr sz="1600" b="1">
              <a:solidFill>
                <a:srgbClr val="404040"/>
              </a:solidFill>
              <a:highlight>
                <a:srgbClr val="FCFCFC"/>
              </a:highlight>
              <a:latin typeface="Lato"/>
              <a:ea typeface="Lato"/>
              <a:cs typeface="Lato"/>
              <a:sym typeface="Lato"/>
            </a:endParaRPr>
          </a:p>
          <a:p>
            <a:pPr marL="609585" indent="-406390">
              <a:lnSpc>
                <a:spcPct val="115000"/>
              </a:lnSpc>
              <a:spcBef>
                <a:spcPts val="1600"/>
              </a:spcBef>
              <a:buClr>
                <a:srgbClr val="404040"/>
              </a:buClr>
              <a:buSzPts val="1200"/>
              <a:buFont typeface="Lato"/>
              <a:buChar char="●"/>
            </a:pPr>
            <a:r>
              <a:rPr lang="en" sz="1600">
                <a:solidFill>
                  <a:srgbClr val="404040"/>
                </a:solidFill>
                <a:highlight>
                  <a:srgbClr val="FCFCFC"/>
                </a:highlight>
                <a:latin typeface="Lato"/>
                <a:ea typeface="Lato"/>
                <a:cs typeface="Lato"/>
                <a:sym typeface="Lato"/>
              </a:rPr>
              <a:t>conda install -c conda-forge/label/gcc7 xgboost</a:t>
            </a:r>
            <a:endParaRPr sz="1600">
              <a:solidFill>
                <a:srgbClr val="404040"/>
              </a:solidFill>
              <a:highlight>
                <a:srgbClr val="FCFCFC"/>
              </a:highlight>
              <a:latin typeface="Lato"/>
              <a:ea typeface="Lato"/>
              <a:cs typeface="Lato"/>
              <a:sym typeface="Lato"/>
            </a:endParaRPr>
          </a:p>
          <a:p>
            <a:pPr marL="609585" indent="-406390">
              <a:lnSpc>
                <a:spcPct val="115000"/>
              </a:lnSpc>
              <a:buClr>
                <a:srgbClr val="404040"/>
              </a:buClr>
              <a:buSzPts val="1200"/>
              <a:buFont typeface="Lato"/>
              <a:buChar char="●"/>
            </a:pPr>
            <a:r>
              <a:rPr lang="en" sz="1600">
                <a:solidFill>
                  <a:srgbClr val="404040"/>
                </a:solidFill>
                <a:highlight>
                  <a:srgbClr val="FCFCFC"/>
                </a:highlight>
                <a:latin typeface="Lato"/>
                <a:ea typeface="Lato"/>
                <a:cs typeface="Lato"/>
                <a:sym typeface="Lato"/>
              </a:rPr>
              <a:t>pip install xgboost</a:t>
            </a:r>
            <a:endParaRPr sz="1600">
              <a:solidFill>
                <a:srgbClr val="404040"/>
              </a:solidFill>
              <a:highlight>
                <a:srgbClr val="FCFCFC"/>
              </a:highlight>
              <a:latin typeface="Lato"/>
              <a:ea typeface="Lato"/>
              <a:cs typeface="Lato"/>
              <a:sym typeface="Lato"/>
            </a:endParaRPr>
          </a:p>
          <a:p>
            <a:pPr marL="609585">
              <a:spcBef>
                <a:spcPts val="1600"/>
              </a:spcBef>
            </a:pPr>
            <a:endParaRPr sz="1600">
              <a:solidFill>
                <a:srgbClr val="404040"/>
              </a:solidFill>
              <a:highlight>
                <a:srgbClr val="FCFCFC"/>
              </a:highlight>
              <a:latin typeface="Lato"/>
              <a:ea typeface="Lato"/>
              <a:cs typeface="Lato"/>
              <a:sym typeface="Lato"/>
            </a:endParaRPr>
          </a:p>
        </p:txBody>
      </p:sp>
      <p:pic>
        <p:nvPicPr>
          <p:cNvPr id="279" name="Google Shape;279;p38"/>
          <p:cNvPicPr preferRelativeResize="0"/>
          <p:nvPr/>
        </p:nvPicPr>
        <p:blipFill>
          <a:blip r:embed="rId3">
            <a:alphaModFix amt="97000"/>
          </a:blip>
          <a:stretch>
            <a:fillRect/>
          </a:stretch>
        </p:blipFill>
        <p:spPr>
          <a:xfrm>
            <a:off x="10962900" y="0"/>
            <a:ext cx="1127488" cy="988400"/>
          </a:xfrm>
          <a:prstGeom prst="rect">
            <a:avLst/>
          </a:prstGeom>
          <a:noFill/>
          <a:ln>
            <a:noFill/>
          </a:ln>
        </p:spPr>
      </p:pic>
      <p:pic>
        <p:nvPicPr>
          <p:cNvPr id="280" name="Google Shape;280;p38"/>
          <p:cNvPicPr preferRelativeResize="0"/>
          <p:nvPr/>
        </p:nvPicPr>
        <p:blipFill>
          <a:blip r:embed="rId7">
            <a:alphaModFix/>
          </a:blip>
          <a:stretch>
            <a:fillRect/>
          </a:stretch>
        </p:blipFill>
        <p:spPr>
          <a:xfrm>
            <a:off x="10186467" y="5426768"/>
            <a:ext cx="2005533" cy="1431233"/>
          </a:xfrm>
          <a:prstGeom prst="rect">
            <a:avLst/>
          </a:prstGeom>
          <a:noFill/>
          <a:ln>
            <a:noFill/>
          </a:ln>
        </p:spPr>
      </p:pic>
    </p:spTree>
    <p:extLst>
      <p:ext uri="{BB962C8B-B14F-4D97-AF65-F5344CB8AC3E}">
        <p14:creationId xmlns:p14="http://schemas.microsoft.com/office/powerpoint/2010/main" val="1300816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39"/>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pipeline</a:t>
            </a:r>
            <a:endParaRPr sz="3200">
              <a:solidFill>
                <a:schemeClr val="dk1"/>
              </a:solidFill>
            </a:endParaRPr>
          </a:p>
        </p:txBody>
      </p:sp>
      <p:pic>
        <p:nvPicPr>
          <p:cNvPr id="286" name="Google Shape;286;p39"/>
          <p:cNvPicPr preferRelativeResize="0"/>
          <p:nvPr/>
        </p:nvPicPr>
        <p:blipFill>
          <a:blip r:embed="rId3">
            <a:alphaModFix/>
          </a:blip>
          <a:stretch>
            <a:fillRect/>
          </a:stretch>
        </p:blipFill>
        <p:spPr>
          <a:xfrm>
            <a:off x="1040001" y="1832433"/>
            <a:ext cx="10112001" cy="4233416"/>
          </a:xfrm>
          <a:prstGeom prst="rect">
            <a:avLst/>
          </a:prstGeom>
          <a:noFill/>
          <a:ln>
            <a:noFill/>
          </a:ln>
        </p:spPr>
      </p:pic>
      <p:sp>
        <p:nvSpPr>
          <p:cNvPr id="287" name="Google Shape;287;p39"/>
          <p:cNvSpPr txBox="1"/>
          <p:nvPr/>
        </p:nvSpPr>
        <p:spPr>
          <a:xfrm>
            <a:off x="0" y="1352800"/>
            <a:ext cx="12192000" cy="415600"/>
          </a:xfrm>
          <a:prstGeom prst="rect">
            <a:avLst/>
          </a:prstGeom>
          <a:noFill/>
          <a:ln>
            <a:noFill/>
          </a:ln>
        </p:spPr>
        <p:txBody>
          <a:bodyPr spcFirstLastPara="1" wrap="square" lIns="121900" tIns="121900" rIns="121900" bIns="121900" anchor="t" anchorCtr="0">
            <a:noAutofit/>
          </a:bodyPr>
          <a:lstStyle/>
          <a:p>
            <a:pPr algn="ctr"/>
            <a:r>
              <a:rPr lang="en" sz="1600" b="1">
                <a:solidFill>
                  <a:srgbClr val="24292E"/>
                </a:solidFill>
                <a:highlight>
                  <a:srgbClr val="FFFFFF"/>
                </a:highlight>
              </a:rPr>
              <a:t>What it does: Explores thousands of possible pipelines to find the best one for your data</a:t>
            </a:r>
            <a:endParaRPr sz="2400" b="1"/>
          </a:p>
        </p:txBody>
      </p:sp>
      <p:sp>
        <p:nvSpPr>
          <p:cNvPr id="288" name="Google Shape;288;p39"/>
          <p:cNvSpPr/>
          <p:nvPr/>
        </p:nvSpPr>
        <p:spPr>
          <a:xfrm>
            <a:off x="4351945" y="1843583"/>
            <a:ext cx="5250000" cy="42336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 name="Google Shape;289;p39"/>
          <p:cNvSpPr txBox="1"/>
          <p:nvPr/>
        </p:nvSpPr>
        <p:spPr>
          <a:xfrm>
            <a:off x="5842184" y="1891985"/>
            <a:ext cx="3338000" cy="393200"/>
          </a:xfrm>
          <a:prstGeom prst="rect">
            <a:avLst/>
          </a:prstGeom>
          <a:solidFill>
            <a:srgbClr val="D9D9D9"/>
          </a:solidFill>
          <a:ln>
            <a:noFill/>
          </a:ln>
        </p:spPr>
        <p:txBody>
          <a:bodyPr spcFirstLastPara="1" wrap="square" lIns="121900" tIns="121900" rIns="121900" bIns="121900" anchor="t" anchorCtr="0">
            <a:noAutofit/>
          </a:bodyPr>
          <a:lstStyle/>
          <a:p>
            <a:pPr algn="ctr"/>
            <a:r>
              <a:rPr lang="en" sz="2400" b="1">
                <a:solidFill>
                  <a:srgbClr val="FF0000"/>
                </a:solidFill>
                <a:latin typeface="Lato"/>
                <a:ea typeface="Lato"/>
                <a:cs typeface="Lato"/>
                <a:sym typeface="Lato"/>
              </a:rPr>
              <a:t>Similar to H2O</a:t>
            </a:r>
            <a:endParaRPr sz="2400" b="1">
              <a:solidFill>
                <a:srgbClr val="FF0000"/>
              </a:solidFill>
              <a:latin typeface="Lato"/>
              <a:ea typeface="Lato"/>
              <a:cs typeface="Lato"/>
              <a:sym typeface="Lato"/>
            </a:endParaRPr>
          </a:p>
        </p:txBody>
      </p:sp>
      <p:sp>
        <p:nvSpPr>
          <p:cNvPr id="290" name="Google Shape;290;p39"/>
          <p:cNvSpPr txBox="1"/>
          <p:nvPr/>
        </p:nvSpPr>
        <p:spPr>
          <a:xfrm>
            <a:off x="4253833" y="285967"/>
            <a:ext cx="5824400" cy="1002800"/>
          </a:xfrm>
          <a:prstGeom prst="rect">
            <a:avLst/>
          </a:prstGeom>
          <a:noFill/>
          <a:ln>
            <a:noFill/>
          </a:ln>
        </p:spPr>
        <p:txBody>
          <a:bodyPr spcFirstLastPara="1" wrap="square" lIns="121900" tIns="121900" rIns="121900" bIns="121900" anchor="t" anchorCtr="0">
            <a:noAutofit/>
          </a:bodyPr>
          <a:lstStyle/>
          <a:p>
            <a:r>
              <a:rPr lang="en" sz="1600" b="1">
                <a:solidFill>
                  <a:srgbClr val="404040"/>
                </a:solidFill>
                <a:highlight>
                  <a:srgbClr val="FCFCFC"/>
                </a:highlight>
                <a:latin typeface="Lato"/>
                <a:ea typeface="Lato"/>
                <a:cs typeface="Lato"/>
                <a:sym typeface="Lato"/>
              </a:rPr>
              <a:t>Note: </a:t>
            </a:r>
            <a:r>
              <a:rPr lang="en" sz="1600">
                <a:solidFill>
                  <a:srgbClr val="404040"/>
                </a:solidFill>
                <a:highlight>
                  <a:srgbClr val="FCFCFC"/>
                </a:highlight>
                <a:latin typeface="Lato"/>
                <a:ea typeface="Lato"/>
                <a:cs typeface="Lato"/>
                <a:sym typeface="Lato"/>
              </a:rPr>
              <a:t>Pipelines can contain supervised classification models, preprocessors, feature selection techniques, and any other estimator or transformer that follows the </a:t>
            </a:r>
            <a:r>
              <a:rPr lang="en" sz="1600">
                <a:solidFill>
                  <a:srgbClr val="9B59B6"/>
                </a:solidFill>
                <a:highlight>
                  <a:srgbClr val="FCFCFC"/>
                </a:highlight>
                <a:uFill>
                  <a:noFill/>
                </a:uFill>
                <a:latin typeface="Lato"/>
                <a:ea typeface="Lato"/>
                <a:cs typeface="Lato"/>
                <a:sym typeface="Lato"/>
                <a:hlinkClick r:id="rId4"/>
              </a:rPr>
              <a:t>scikit-learn API</a:t>
            </a:r>
            <a:endParaRPr sz="2400"/>
          </a:p>
        </p:txBody>
      </p:sp>
      <p:pic>
        <p:nvPicPr>
          <p:cNvPr id="291" name="Google Shape;291;p39"/>
          <p:cNvPicPr preferRelativeResize="0"/>
          <p:nvPr/>
        </p:nvPicPr>
        <p:blipFill>
          <a:blip r:embed="rId5">
            <a:alphaModFix amt="97000"/>
          </a:blip>
          <a:stretch>
            <a:fillRect/>
          </a:stretch>
        </p:blipFill>
        <p:spPr>
          <a:xfrm>
            <a:off x="10962900" y="0"/>
            <a:ext cx="1127488" cy="988400"/>
          </a:xfrm>
          <a:prstGeom prst="rect">
            <a:avLst/>
          </a:prstGeom>
          <a:noFill/>
          <a:ln>
            <a:noFill/>
          </a:ln>
        </p:spPr>
      </p:pic>
      <p:pic>
        <p:nvPicPr>
          <p:cNvPr id="292" name="Google Shape;292;p39"/>
          <p:cNvPicPr preferRelativeResize="0"/>
          <p:nvPr/>
        </p:nvPicPr>
        <p:blipFill>
          <a:blip r:embed="rId6">
            <a:alphaModFix/>
          </a:blip>
          <a:stretch>
            <a:fillRect/>
          </a:stretch>
        </p:blipFill>
        <p:spPr>
          <a:xfrm>
            <a:off x="10186467" y="5426768"/>
            <a:ext cx="2005533" cy="1431233"/>
          </a:xfrm>
          <a:prstGeom prst="rect">
            <a:avLst/>
          </a:prstGeom>
          <a:noFill/>
          <a:ln>
            <a:noFill/>
          </a:ln>
        </p:spPr>
      </p:pic>
    </p:spTree>
    <p:extLst>
      <p:ext uri="{BB962C8B-B14F-4D97-AF65-F5344CB8AC3E}">
        <p14:creationId xmlns:p14="http://schemas.microsoft.com/office/powerpoint/2010/main" val="1291045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40"/>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pipeline</a:t>
            </a:r>
            <a:endParaRPr sz="3200">
              <a:solidFill>
                <a:schemeClr val="dk1"/>
              </a:solidFill>
            </a:endParaRPr>
          </a:p>
        </p:txBody>
      </p:sp>
      <p:sp>
        <p:nvSpPr>
          <p:cNvPr id="298" name="Google Shape;298;p40"/>
          <p:cNvSpPr txBox="1"/>
          <p:nvPr/>
        </p:nvSpPr>
        <p:spPr>
          <a:xfrm>
            <a:off x="0" y="844800"/>
            <a:ext cx="12192000" cy="633200"/>
          </a:xfrm>
          <a:prstGeom prst="rect">
            <a:avLst/>
          </a:prstGeom>
          <a:noFill/>
          <a:ln>
            <a:noFill/>
          </a:ln>
        </p:spPr>
        <p:txBody>
          <a:bodyPr spcFirstLastPara="1" wrap="square" lIns="121900" tIns="121900" rIns="121900" bIns="121900" anchor="t" anchorCtr="0">
            <a:noAutofit/>
          </a:bodyPr>
          <a:lstStyle/>
          <a:p>
            <a:pPr algn="ctr"/>
            <a:r>
              <a:rPr lang="en" sz="1600" b="1">
                <a:solidFill>
                  <a:srgbClr val="24292E"/>
                </a:solidFill>
                <a:highlight>
                  <a:srgbClr val="FFFFFF"/>
                </a:highlight>
              </a:rPr>
              <a:t>When it is done / When specified time is reached, it spits out (in python) the best pipeline it discovers</a:t>
            </a:r>
            <a:r>
              <a:rPr lang="en" sz="1600">
                <a:solidFill>
                  <a:srgbClr val="24292E"/>
                </a:solidFill>
                <a:highlight>
                  <a:srgbClr val="FFFFFF"/>
                </a:highlight>
              </a:rPr>
              <a:t> which you can then tinker with.</a:t>
            </a:r>
            <a:endParaRPr sz="1600">
              <a:solidFill>
                <a:srgbClr val="24292E"/>
              </a:solidFill>
              <a:highlight>
                <a:srgbClr val="FFFFFF"/>
              </a:highlight>
            </a:endParaRPr>
          </a:p>
          <a:p>
            <a:pPr algn="ctr"/>
            <a:r>
              <a:rPr lang="en" sz="1600" b="1">
                <a:solidFill>
                  <a:srgbClr val="24292E"/>
                </a:solidFill>
                <a:highlight>
                  <a:srgbClr val="FFFFFF"/>
                </a:highlight>
              </a:rPr>
              <a:t> </a:t>
            </a:r>
            <a:endParaRPr sz="2400" b="1"/>
          </a:p>
        </p:txBody>
      </p:sp>
      <p:pic>
        <p:nvPicPr>
          <p:cNvPr id="299" name="Google Shape;299;p40"/>
          <p:cNvPicPr preferRelativeResize="0"/>
          <p:nvPr/>
        </p:nvPicPr>
        <p:blipFill>
          <a:blip r:embed="rId3">
            <a:alphaModFix/>
          </a:blip>
          <a:stretch>
            <a:fillRect/>
          </a:stretch>
        </p:blipFill>
        <p:spPr>
          <a:xfrm>
            <a:off x="830767" y="1566701"/>
            <a:ext cx="10515100" cy="4947233"/>
          </a:xfrm>
          <a:prstGeom prst="rect">
            <a:avLst/>
          </a:prstGeom>
          <a:noFill/>
          <a:ln>
            <a:noFill/>
          </a:ln>
        </p:spPr>
      </p:pic>
      <p:pic>
        <p:nvPicPr>
          <p:cNvPr id="300" name="Google Shape;300;p40"/>
          <p:cNvPicPr preferRelativeResize="0"/>
          <p:nvPr/>
        </p:nvPicPr>
        <p:blipFill>
          <a:blip r:embed="rId4">
            <a:alphaModFix amt="97000"/>
          </a:blip>
          <a:stretch>
            <a:fillRect/>
          </a:stretch>
        </p:blipFill>
        <p:spPr>
          <a:xfrm>
            <a:off x="10962900" y="0"/>
            <a:ext cx="1127488" cy="988400"/>
          </a:xfrm>
          <a:prstGeom prst="rect">
            <a:avLst/>
          </a:prstGeom>
          <a:noFill/>
          <a:ln>
            <a:noFill/>
          </a:ln>
        </p:spPr>
      </p:pic>
      <p:pic>
        <p:nvPicPr>
          <p:cNvPr id="301" name="Google Shape;301;p40"/>
          <p:cNvPicPr preferRelativeResize="0"/>
          <p:nvPr/>
        </p:nvPicPr>
        <p:blipFill>
          <a:blip r:embed="rId5">
            <a:alphaModFix/>
          </a:blip>
          <a:stretch>
            <a:fillRect/>
          </a:stretch>
        </p:blipFill>
        <p:spPr>
          <a:xfrm>
            <a:off x="10186467" y="5426768"/>
            <a:ext cx="2005533" cy="1431233"/>
          </a:xfrm>
          <a:prstGeom prst="rect">
            <a:avLst/>
          </a:prstGeom>
          <a:noFill/>
          <a:ln>
            <a:noFill/>
          </a:ln>
        </p:spPr>
      </p:pic>
    </p:spTree>
    <p:extLst>
      <p:ext uri="{BB962C8B-B14F-4D97-AF65-F5344CB8AC3E}">
        <p14:creationId xmlns:p14="http://schemas.microsoft.com/office/powerpoint/2010/main" val="1779104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41"/>
          <p:cNvSpPr txBox="1"/>
          <p:nvPr/>
        </p:nvSpPr>
        <p:spPr>
          <a:xfrm>
            <a:off x="1576233" y="4034133"/>
            <a:ext cx="8317200" cy="1186400"/>
          </a:xfrm>
          <a:prstGeom prst="rect">
            <a:avLst/>
          </a:prstGeom>
          <a:noFill/>
          <a:ln>
            <a:noFill/>
          </a:ln>
        </p:spPr>
        <p:txBody>
          <a:bodyPr spcFirstLastPara="1" wrap="square" lIns="121900" tIns="121900" rIns="121900" bIns="121900" anchor="t" anchorCtr="0">
            <a:noAutofit/>
          </a:bodyPr>
          <a:lstStyle/>
          <a:p>
            <a:pPr algn="ctr">
              <a:spcAft>
                <a:spcPts val="2133"/>
              </a:spcAft>
            </a:pPr>
            <a:r>
              <a:rPr lang="en" sz="4800">
                <a:solidFill>
                  <a:schemeClr val="dk1"/>
                </a:solidFill>
              </a:rPr>
              <a:t>Let’s try it out!</a:t>
            </a:r>
            <a:endParaRPr sz="3200">
              <a:solidFill>
                <a:schemeClr val="dk1"/>
              </a:solidFill>
            </a:endParaRPr>
          </a:p>
        </p:txBody>
      </p:sp>
      <p:pic>
        <p:nvPicPr>
          <p:cNvPr id="307" name="Google Shape;307;p41"/>
          <p:cNvPicPr preferRelativeResize="0"/>
          <p:nvPr/>
        </p:nvPicPr>
        <p:blipFill>
          <a:blip r:embed="rId3">
            <a:alphaModFix/>
          </a:blip>
          <a:stretch>
            <a:fillRect/>
          </a:stretch>
        </p:blipFill>
        <p:spPr>
          <a:xfrm>
            <a:off x="4465167" y="1174734"/>
            <a:ext cx="3261667" cy="2859401"/>
          </a:xfrm>
          <a:prstGeom prst="rect">
            <a:avLst/>
          </a:prstGeom>
          <a:noFill/>
          <a:ln>
            <a:noFill/>
          </a:ln>
        </p:spPr>
      </p:pic>
    </p:spTree>
    <p:extLst>
      <p:ext uri="{BB962C8B-B14F-4D97-AF65-F5344CB8AC3E}">
        <p14:creationId xmlns:p14="http://schemas.microsoft.com/office/powerpoint/2010/main" val="1432563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2"/>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AutoML</a:t>
            </a:r>
            <a:endParaRPr sz="3200">
              <a:solidFill>
                <a:schemeClr val="dk1"/>
              </a:solidFill>
            </a:endParaRPr>
          </a:p>
        </p:txBody>
      </p:sp>
      <p:sp>
        <p:nvSpPr>
          <p:cNvPr id="313" name="Google Shape;313;p42"/>
          <p:cNvSpPr txBox="1"/>
          <p:nvPr/>
        </p:nvSpPr>
        <p:spPr>
          <a:xfrm>
            <a:off x="509167" y="955400"/>
            <a:ext cx="11068800" cy="2473600"/>
          </a:xfrm>
          <a:prstGeom prst="rect">
            <a:avLst/>
          </a:prstGeom>
          <a:noFill/>
          <a:ln>
            <a:noFill/>
          </a:ln>
        </p:spPr>
        <p:txBody>
          <a:bodyPr spcFirstLastPara="1" wrap="square" lIns="121900" tIns="121900" rIns="121900" bIns="121900" anchor="t" anchorCtr="0">
            <a:noAutofit/>
          </a:bodyPr>
          <a:lstStyle/>
          <a:p>
            <a:pPr algn="ctr"/>
            <a:r>
              <a:rPr lang="en" sz="1600" b="1">
                <a:solidFill>
                  <a:srgbClr val="24292E"/>
                </a:solidFill>
                <a:highlight>
                  <a:srgbClr val="FFFFFF"/>
                </a:highlight>
              </a:rPr>
              <a:t>USEFUL EXAMPLES </a:t>
            </a:r>
            <a:endParaRPr sz="1600" b="1">
              <a:solidFill>
                <a:srgbClr val="24292E"/>
              </a:solidFill>
              <a:highlight>
                <a:srgbClr val="FFFFFF"/>
              </a:highlight>
            </a:endParaRPr>
          </a:p>
          <a:p>
            <a:pPr algn="ctr"/>
            <a:endParaRPr sz="1600" b="1">
              <a:solidFill>
                <a:srgbClr val="24292E"/>
              </a:solidFill>
              <a:highlight>
                <a:srgbClr val="FFFFFF"/>
              </a:highlight>
            </a:endParaRPr>
          </a:p>
          <a:p>
            <a:pPr algn="ctr"/>
            <a:r>
              <a:rPr lang="en" sz="1467" u="sng">
                <a:solidFill>
                  <a:schemeClr val="hlink"/>
                </a:solidFill>
                <a:hlinkClick r:id="rId3"/>
              </a:rPr>
              <a:t>Examples - TPOT</a:t>
            </a:r>
            <a:endParaRPr sz="1600" b="1">
              <a:solidFill>
                <a:srgbClr val="24292E"/>
              </a:solidFill>
              <a:highlight>
                <a:srgbClr val="FFFFFF"/>
              </a:highlight>
            </a:endParaRPr>
          </a:p>
          <a:p>
            <a:pPr algn="ctr"/>
            <a:endParaRPr sz="1600" b="1">
              <a:solidFill>
                <a:srgbClr val="24292E"/>
              </a:solidFill>
              <a:highlight>
                <a:srgbClr val="FFFFFF"/>
              </a:highlight>
            </a:endParaRPr>
          </a:p>
          <a:p>
            <a:pPr algn="ctr"/>
            <a:endParaRPr sz="1600" b="1">
              <a:solidFill>
                <a:srgbClr val="24292E"/>
              </a:solidFill>
              <a:highlight>
                <a:srgbClr val="FFFFFF"/>
              </a:highlight>
            </a:endParaRPr>
          </a:p>
        </p:txBody>
      </p:sp>
      <p:pic>
        <p:nvPicPr>
          <p:cNvPr id="314" name="Google Shape;314;p42"/>
          <p:cNvPicPr preferRelativeResize="0"/>
          <p:nvPr/>
        </p:nvPicPr>
        <p:blipFill>
          <a:blip r:embed="rId4">
            <a:alphaModFix/>
          </a:blip>
          <a:stretch>
            <a:fillRect/>
          </a:stretch>
        </p:blipFill>
        <p:spPr>
          <a:xfrm>
            <a:off x="1998600" y="2004933"/>
            <a:ext cx="8089931" cy="4649867"/>
          </a:xfrm>
          <a:prstGeom prst="rect">
            <a:avLst/>
          </a:prstGeom>
          <a:noFill/>
          <a:ln>
            <a:noFill/>
          </a:ln>
        </p:spPr>
      </p:pic>
      <p:pic>
        <p:nvPicPr>
          <p:cNvPr id="315" name="Google Shape;315;p42"/>
          <p:cNvPicPr preferRelativeResize="0"/>
          <p:nvPr/>
        </p:nvPicPr>
        <p:blipFill>
          <a:blip r:embed="rId5">
            <a:alphaModFix amt="97000"/>
          </a:blip>
          <a:stretch>
            <a:fillRect/>
          </a:stretch>
        </p:blipFill>
        <p:spPr>
          <a:xfrm>
            <a:off x="10962900" y="0"/>
            <a:ext cx="1127488" cy="988400"/>
          </a:xfrm>
          <a:prstGeom prst="rect">
            <a:avLst/>
          </a:prstGeom>
          <a:noFill/>
          <a:ln>
            <a:noFill/>
          </a:ln>
        </p:spPr>
      </p:pic>
      <p:pic>
        <p:nvPicPr>
          <p:cNvPr id="316" name="Google Shape;316;p42"/>
          <p:cNvPicPr preferRelativeResize="0"/>
          <p:nvPr/>
        </p:nvPicPr>
        <p:blipFill>
          <a:blip r:embed="rId6">
            <a:alphaModFix/>
          </a:blip>
          <a:stretch>
            <a:fillRect/>
          </a:stretch>
        </p:blipFill>
        <p:spPr>
          <a:xfrm>
            <a:off x="10186467" y="5426768"/>
            <a:ext cx="2005533" cy="1431233"/>
          </a:xfrm>
          <a:prstGeom prst="rect">
            <a:avLst/>
          </a:prstGeom>
          <a:noFill/>
          <a:ln>
            <a:noFill/>
          </a:ln>
        </p:spPr>
      </p:pic>
    </p:spTree>
    <p:extLst>
      <p:ext uri="{BB962C8B-B14F-4D97-AF65-F5344CB8AC3E}">
        <p14:creationId xmlns:p14="http://schemas.microsoft.com/office/powerpoint/2010/main" val="1536224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43"/>
          <p:cNvSpPr txBox="1"/>
          <p:nvPr/>
        </p:nvSpPr>
        <p:spPr>
          <a:xfrm>
            <a:off x="0" y="0"/>
            <a:ext cx="12192000" cy="1186400"/>
          </a:xfrm>
          <a:prstGeom prst="rect">
            <a:avLst/>
          </a:prstGeom>
          <a:noFill/>
          <a:ln>
            <a:noFill/>
          </a:ln>
        </p:spPr>
        <p:txBody>
          <a:bodyPr spcFirstLastPara="1" wrap="square" lIns="121900" tIns="121900" rIns="121900" bIns="121900" anchor="t" anchorCtr="0">
            <a:noAutofit/>
          </a:bodyPr>
          <a:lstStyle/>
          <a:p>
            <a:pPr>
              <a:spcAft>
                <a:spcPts val="2133"/>
              </a:spcAft>
            </a:pPr>
            <a:r>
              <a:rPr lang="en" sz="4800">
                <a:solidFill>
                  <a:schemeClr val="dk1"/>
                </a:solidFill>
              </a:rPr>
              <a:t>TPOT AutoML</a:t>
            </a:r>
            <a:endParaRPr sz="3200">
              <a:solidFill>
                <a:schemeClr val="dk1"/>
              </a:solidFill>
            </a:endParaRPr>
          </a:p>
        </p:txBody>
      </p:sp>
      <p:sp>
        <p:nvSpPr>
          <p:cNvPr id="322" name="Google Shape;322;p43"/>
          <p:cNvSpPr txBox="1"/>
          <p:nvPr/>
        </p:nvSpPr>
        <p:spPr>
          <a:xfrm>
            <a:off x="1017167" y="1179067"/>
            <a:ext cx="4934400" cy="4306000"/>
          </a:xfrm>
          <a:prstGeom prst="rect">
            <a:avLst/>
          </a:prstGeom>
          <a:noFill/>
          <a:ln>
            <a:noFill/>
          </a:ln>
        </p:spPr>
        <p:txBody>
          <a:bodyPr spcFirstLastPara="1" wrap="square" lIns="121900" tIns="121900" rIns="121900" bIns="121900" anchor="t" anchorCtr="0">
            <a:noAutofit/>
          </a:bodyPr>
          <a:lstStyle/>
          <a:p>
            <a:pPr algn="ctr"/>
            <a:r>
              <a:rPr lang="en" sz="1600" b="1" u="sng">
                <a:solidFill>
                  <a:srgbClr val="24292E"/>
                </a:solidFill>
                <a:highlight>
                  <a:srgbClr val="FFFFFF"/>
                </a:highlight>
              </a:rPr>
              <a:t>Training the TPOTClassifier</a:t>
            </a:r>
            <a:endParaRPr sz="1600" b="1" u="sng">
              <a:solidFill>
                <a:srgbClr val="24292E"/>
              </a:solidFill>
              <a:highlight>
                <a:srgbClr val="FFFFFF"/>
              </a:highlight>
            </a:endParaRPr>
          </a:p>
          <a:p>
            <a:endParaRPr sz="1600">
              <a:solidFill>
                <a:srgbClr val="333333"/>
              </a:solidFill>
              <a:highlight>
                <a:srgbClr val="FFFFFF"/>
              </a:highlight>
            </a:endParaRPr>
          </a:p>
          <a:p>
            <a:r>
              <a:rPr lang="en" sz="1200">
                <a:solidFill>
                  <a:srgbClr val="333333"/>
                </a:solidFill>
                <a:highlight>
                  <a:srgbClr val="FFFFFF"/>
                </a:highlight>
                <a:latin typeface="Consolas"/>
                <a:ea typeface="Consolas"/>
                <a:cs typeface="Consolas"/>
                <a:sym typeface="Consolas"/>
              </a:rPr>
              <a:t>from tpot import TPOTClassifier</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a:t>
            </a:r>
            <a:r>
              <a:rPr lang="en" sz="1200">
                <a:solidFill>
                  <a:srgbClr val="333333"/>
                </a:solidFill>
                <a:latin typeface="Consolas"/>
                <a:ea typeface="Consolas"/>
                <a:cs typeface="Consolas"/>
                <a:sym typeface="Consolas"/>
              </a:rPr>
              <a:t>.datasets</a:t>
            </a:r>
            <a:r>
              <a:rPr lang="en" sz="1200">
                <a:solidFill>
                  <a:srgbClr val="333333"/>
                </a:solidFill>
                <a:highlight>
                  <a:srgbClr val="FFFFFF"/>
                </a:highlight>
                <a:latin typeface="Consolas"/>
                <a:ea typeface="Consolas"/>
                <a:cs typeface="Consolas"/>
                <a:sym typeface="Consolas"/>
              </a:rPr>
              <a:t> import load_iris</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a:t>
            </a:r>
            <a:r>
              <a:rPr lang="en" sz="1200">
                <a:solidFill>
                  <a:srgbClr val="333333"/>
                </a:solidFill>
                <a:latin typeface="Consolas"/>
                <a:ea typeface="Consolas"/>
                <a:cs typeface="Consolas"/>
                <a:sym typeface="Consolas"/>
              </a:rPr>
              <a:t>.model_selection</a:t>
            </a:r>
            <a:r>
              <a:rPr lang="en" sz="1200">
                <a:solidFill>
                  <a:srgbClr val="333333"/>
                </a:solidFill>
                <a:highlight>
                  <a:srgbClr val="FFFFFF"/>
                </a:highlight>
                <a:latin typeface="Consolas"/>
                <a:ea typeface="Consolas"/>
                <a:cs typeface="Consolas"/>
                <a:sym typeface="Consolas"/>
              </a:rPr>
              <a:t> import train_test_split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import numpy as np</a:t>
            </a:r>
            <a:endParaRPr sz="1200">
              <a:solidFill>
                <a:srgbClr val="333333"/>
              </a:solidFill>
              <a:highlight>
                <a:srgbClr val="FFFFFF"/>
              </a:highlight>
              <a:latin typeface="Consolas"/>
              <a:ea typeface="Consolas"/>
              <a:cs typeface="Consolas"/>
              <a:sym typeface="Consolas"/>
            </a:endParaRPr>
          </a:p>
          <a:p>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iris = </a:t>
            </a:r>
            <a:r>
              <a:rPr lang="en" sz="1200" b="1">
                <a:solidFill>
                  <a:srgbClr val="990000"/>
                </a:solidFill>
                <a:latin typeface="Consolas"/>
                <a:ea typeface="Consolas"/>
                <a:cs typeface="Consolas"/>
                <a:sym typeface="Consolas"/>
              </a:rPr>
              <a:t>load_iris</a:t>
            </a:r>
            <a:r>
              <a:rPr lang="en" sz="1200">
                <a:solidFill>
                  <a:srgbClr val="333333"/>
                </a:solidFill>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X_train, X_test, y_train, y_test = </a:t>
            </a:r>
            <a:r>
              <a:rPr lang="en" sz="1200" b="1">
                <a:solidFill>
                  <a:srgbClr val="990000"/>
                </a:solidFill>
                <a:latin typeface="Consolas"/>
                <a:ea typeface="Consolas"/>
                <a:cs typeface="Consolas"/>
                <a:sym typeface="Consolas"/>
              </a:rPr>
              <a:t>train_test_split</a:t>
            </a:r>
            <a:r>
              <a:rPr lang="en" sz="1200">
                <a:solidFill>
                  <a:srgbClr val="333333"/>
                </a:solidFill>
                <a:latin typeface="Consolas"/>
                <a:ea typeface="Consolas"/>
                <a:cs typeface="Consolas"/>
                <a:sym typeface="Consolas"/>
              </a:rPr>
              <a:t>(iris.data.astype(np.float64)</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    iris</a:t>
            </a:r>
            <a:r>
              <a:rPr lang="en" sz="1200">
                <a:solidFill>
                  <a:srgbClr val="333333"/>
                </a:solidFill>
                <a:latin typeface="Consolas"/>
                <a:ea typeface="Consolas"/>
                <a:cs typeface="Consolas"/>
                <a:sym typeface="Consolas"/>
              </a:rPr>
              <a:t>.target.astype</a:t>
            </a:r>
            <a:r>
              <a:rPr lang="en" sz="1200">
                <a:solidFill>
                  <a:srgbClr val="333333"/>
                </a:solidFill>
                <a:highlight>
                  <a:srgbClr val="FFFFFF"/>
                </a:highlight>
                <a:latin typeface="Consolas"/>
                <a:ea typeface="Consolas"/>
                <a:cs typeface="Consolas"/>
                <a:sym typeface="Consolas"/>
              </a:rPr>
              <a:t>(np.float64), train_size=</a:t>
            </a:r>
            <a:r>
              <a:rPr lang="en" sz="1200">
                <a:solidFill>
                  <a:srgbClr val="008080"/>
                </a:solidFill>
                <a:latin typeface="Consolas"/>
                <a:ea typeface="Consolas"/>
                <a:cs typeface="Consolas"/>
                <a:sym typeface="Consolas"/>
              </a:rPr>
              <a:t>0.75</a:t>
            </a:r>
            <a:r>
              <a:rPr lang="en" sz="1200">
                <a:solidFill>
                  <a:srgbClr val="333333"/>
                </a:solidFill>
                <a:highlight>
                  <a:srgbClr val="FFFFFF"/>
                </a:highlight>
                <a:latin typeface="Consolas"/>
                <a:ea typeface="Consolas"/>
                <a:cs typeface="Consolas"/>
                <a:sym typeface="Consolas"/>
              </a:rPr>
              <a:t>, test_size=</a:t>
            </a:r>
            <a:r>
              <a:rPr lang="en" sz="1200">
                <a:solidFill>
                  <a:srgbClr val="008080"/>
                </a:solidFill>
                <a:latin typeface="Consolas"/>
                <a:ea typeface="Consolas"/>
                <a:cs typeface="Consolas"/>
                <a:sym typeface="Consolas"/>
              </a:rPr>
              <a:t>0.25</a:t>
            </a:r>
            <a:r>
              <a:rPr lang="en" sz="1200">
                <a:solidFill>
                  <a:srgbClr val="333333"/>
                </a:solidFill>
                <a:highlight>
                  <a:srgbClr val="FFFFFF"/>
                </a:highlight>
                <a:latin typeface="Consolas"/>
                <a:ea typeface="Consolas"/>
                <a:cs typeface="Consolas"/>
                <a:sym typeface="Consolas"/>
              </a:rPr>
              <a:t>, random_state=</a:t>
            </a:r>
            <a:r>
              <a:rPr lang="en" sz="1200">
                <a:solidFill>
                  <a:srgbClr val="008080"/>
                </a:solidFill>
                <a:latin typeface="Consolas"/>
                <a:ea typeface="Consolas"/>
                <a:cs typeface="Consolas"/>
                <a:sym typeface="Consolas"/>
              </a:rPr>
              <a:t>42</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tpot = </a:t>
            </a:r>
            <a:r>
              <a:rPr lang="en" sz="1200" b="1">
                <a:solidFill>
                  <a:srgbClr val="990000"/>
                </a:solidFill>
                <a:latin typeface="Consolas"/>
                <a:ea typeface="Consolas"/>
                <a:cs typeface="Consolas"/>
                <a:sym typeface="Consolas"/>
              </a:rPr>
              <a:t>TPOTClassifier</a:t>
            </a:r>
            <a:r>
              <a:rPr lang="en" sz="1200">
                <a:solidFill>
                  <a:srgbClr val="333333"/>
                </a:solidFill>
                <a:latin typeface="Consolas"/>
                <a:ea typeface="Consolas"/>
                <a:cs typeface="Consolas"/>
                <a:sym typeface="Consolas"/>
              </a:rPr>
              <a:t>(generations=</a:t>
            </a:r>
            <a:r>
              <a:rPr lang="en" sz="1200">
                <a:solidFill>
                  <a:srgbClr val="008080"/>
                </a:solidFill>
                <a:latin typeface="Consolas"/>
                <a:ea typeface="Consolas"/>
                <a:cs typeface="Consolas"/>
                <a:sym typeface="Consolas"/>
              </a:rPr>
              <a:t>5</a:t>
            </a:r>
            <a:r>
              <a:rPr lang="en" sz="1200">
                <a:solidFill>
                  <a:srgbClr val="333333"/>
                </a:solidFill>
                <a:latin typeface="Consolas"/>
                <a:ea typeface="Consolas"/>
                <a:cs typeface="Consolas"/>
                <a:sym typeface="Consolas"/>
              </a:rPr>
              <a:t>, population_size=</a:t>
            </a:r>
            <a:r>
              <a:rPr lang="en" sz="1200">
                <a:solidFill>
                  <a:srgbClr val="008080"/>
                </a:solidFill>
                <a:latin typeface="Consolas"/>
                <a:ea typeface="Consolas"/>
                <a:cs typeface="Consolas"/>
                <a:sym typeface="Consolas"/>
              </a:rPr>
              <a:t>50</a:t>
            </a:r>
            <a:r>
              <a:rPr lang="en" sz="1200">
                <a:solidFill>
                  <a:srgbClr val="333333"/>
                </a:solidFill>
                <a:latin typeface="Consolas"/>
                <a:ea typeface="Consolas"/>
                <a:cs typeface="Consolas"/>
                <a:sym typeface="Consolas"/>
              </a:rPr>
              <a:t>, verbosity=</a:t>
            </a:r>
            <a:r>
              <a:rPr lang="en" sz="1200">
                <a:solidFill>
                  <a:srgbClr val="008080"/>
                </a:solidFill>
                <a:latin typeface="Consolas"/>
                <a:ea typeface="Consolas"/>
                <a:cs typeface="Consolas"/>
                <a:sym typeface="Consolas"/>
              </a:rPr>
              <a:t>2</a:t>
            </a:r>
            <a:r>
              <a:rPr lang="en" sz="1200">
                <a:solidFill>
                  <a:srgbClr val="333333"/>
                </a:solidFill>
                <a:latin typeface="Consolas"/>
                <a:ea typeface="Consolas"/>
                <a:cs typeface="Consolas"/>
                <a:sym typeface="Consolas"/>
              </a:rPr>
              <a:t>, random_state=</a:t>
            </a:r>
            <a:r>
              <a:rPr lang="en" sz="1200">
                <a:solidFill>
                  <a:srgbClr val="008080"/>
                </a:solidFill>
                <a:latin typeface="Consolas"/>
                <a:ea typeface="Consolas"/>
                <a:cs typeface="Consolas"/>
                <a:sym typeface="Consolas"/>
              </a:rPr>
              <a:t>42</a:t>
            </a:r>
            <a:r>
              <a:rPr lang="en" sz="1200">
                <a:solidFill>
                  <a:srgbClr val="333333"/>
                </a:solidFill>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tpot.</a:t>
            </a:r>
            <a:r>
              <a:rPr lang="en" sz="1200" b="1">
                <a:solidFill>
                  <a:srgbClr val="990000"/>
                </a:solidFill>
                <a:latin typeface="Consolas"/>
                <a:ea typeface="Consolas"/>
                <a:cs typeface="Consolas"/>
                <a:sym typeface="Consolas"/>
              </a:rPr>
              <a:t>fit</a:t>
            </a:r>
            <a:r>
              <a:rPr lang="en" sz="1200">
                <a:solidFill>
                  <a:srgbClr val="333333"/>
                </a:solidFill>
                <a:latin typeface="Consolas"/>
                <a:ea typeface="Consolas"/>
                <a:cs typeface="Consolas"/>
                <a:sym typeface="Consolas"/>
              </a:rPr>
              <a:t>(X_train, y_train)</a:t>
            </a:r>
            <a:endParaRPr sz="1200">
              <a:solidFill>
                <a:srgbClr val="333333"/>
              </a:solidFill>
              <a:highlight>
                <a:srgbClr val="FFFFFF"/>
              </a:highlight>
              <a:latin typeface="Consolas"/>
              <a:ea typeface="Consolas"/>
              <a:cs typeface="Consolas"/>
              <a:sym typeface="Consolas"/>
            </a:endParaRPr>
          </a:p>
          <a:p>
            <a:r>
              <a:rPr lang="en" sz="1200" b="1">
                <a:solidFill>
                  <a:srgbClr val="990000"/>
                </a:solidFill>
                <a:latin typeface="Consolas"/>
                <a:ea typeface="Consolas"/>
                <a:cs typeface="Consolas"/>
                <a:sym typeface="Consolas"/>
              </a:rPr>
              <a:t>print</a:t>
            </a:r>
            <a:r>
              <a:rPr lang="en" sz="1200">
                <a:solidFill>
                  <a:srgbClr val="333333"/>
                </a:solidFill>
                <a:latin typeface="Consolas"/>
                <a:ea typeface="Consolas"/>
                <a:cs typeface="Consolas"/>
                <a:sym typeface="Consolas"/>
              </a:rPr>
              <a:t>(tpot.score(X_test, y_test)</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pPr>
              <a:buClr>
                <a:schemeClr val="dk2"/>
              </a:buClr>
              <a:buSzPts val="1100"/>
            </a:pPr>
            <a:r>
              <a:rPr lang="en" sz="1200">
                <a:solidFill>
                  <a:srgbClr val="333333"/>
                </a:solidFill>
                <a:highlight>
                  <a:srgbClr val="FFFFFF"/>
                </a:highlight>
                <a:latin typeface="Consolas"/>
                <a:ea typeface="Consolas"/>
                <a:cs typeface="Consolas"/>
                <a:sym typeface="Consolas"/>
              </a:rPr>
              <a:t>tpot.</a:t>
            </a:r>
            <a:r>
              <a:rPr lang="en" sz="1200" b="1">
                <a:solidFill>
                  <a:srgbClr val="990000"/>
                </a:solidFill>
                <a:latin typeface="Consolas"/>
                <a:ea typeface="Consolas"/>
                <a:cs typeface="Consolas"/>
                <a:sym typeface="Consolas"/>
              </a:rPr>
              <a:t>export</a:t>
            </a:r>
            <a:r>
              <a:rPr lang="en" sz="1200">
                <a:solidFill>
                  <a:srgbClr val="333333"/>
                </a:solidFill>
                <a:latin typeface="Consolas"/>
                <a:ea typeface="Consolas"/>
                <a:cs typeface="Consolas"/>
                <a:sym typeface="Consolas"/>
              </a:rPr>
              <a:t>(</a:t>
            </a:r>
            <a:r>
              <a:rPr lang="en" sz="1200">
                <a:solidFill>
                  <a:srgbClr val="DD1144"/>
                </a:solidFill>
                <a:latin typeface="Consolas"/>
                <a:ea typeface="Consolas"/>
                <a:cs typeface="Consolas"/>
                <a:sym typeface="Consolas"/>
              </a:rPr>
              <a:t>'tpot_iris_pipeline.py'</a:t>
            </a:r>
            <a:r>
              <a:rPr lang="en" sz="1200">
                <a:solidFill>
                  <a:srgbClr val="333333"/>
                </a:solidFill>
                <a:latin typeface="Consolas"/>
                <a:ea typeface="Consolas"/>
                <a:cs typeface="Consolas"/>
                <a:sym typeface="Consolas"/>
              </a:rPr>
              <a:t>)</a:t>
            </a:r>
            <a:r>
              <a:rPr lang="en" sz="1600">
                <a:solidFill>
                  <a:srgbClr val="24292E"/>
                </a:solidFill>
                <a:highlight>
                  <a:srgbClr val="FFFFFF"/>
                </a:highlight>
              </a:rPr>
              <a:t> </a:t>
            </a:r>
            <a:endParaRPr sz="1600">
              <a:solidFill>
                <a:srgbClr val="24292E"/>
              </a:solidFill>
              <a:highlight>
                <a:srgbClr val="FFFFFF"/>
              </a:highlight>
            </a:endParaRPr>
          </a:p>
          <a:p>
            <a:endParaRPr sz="1600" b="1">
              <a:solidFill>
                <a:srgbClr val="24292E"/>
              </a:solidFill>
              <a:highlight>
                <a:srgbClr val="FFFFFF"/>
              </a:highlight>
            </a:endParaRPr>
          </a:p>
          <a:p>
            <a:endParaRPr sz="1600" b="1">
              <a:solidFill>
                <a:srgbClr val="24292E"/>
              </a:solidFill>
              <a:highlight>
                <a:srgbClr val="FFFFFF"/>
              </a:highlight>
            </a:endParaRPr>
          </a:p>
        </p:txBody>
      </p:sp>
      <p:sp>
        <p:nvSpPr>
          <p:cNvPr id="323" name="Google Shape;323;p43"/>
          <p:cNvSpPr txBox="1"/>
          <p:nvPr/>
        </p:nvSpPr>
        <p:spPr>
          <a:xfrm>
            <a:off x="5991467" y="1179067"/>
            <a:ext cx="6137600" cy="5385200"/>
          </a:xfrm>
          <a:prstGeom prst="rect">
            <a:avLst/>
          </a:prstGeom>
          <a:noFill/>
          <a:ln>
            <a:noFill/>
          </a:ln>
        </p:spPr>
        <p:txBody>
          <a:bodyPr spcFirstLastPara="1" wrap="square" lIns="121900" tIns="121900" rIns="121900" bIns="121900" anchor="t" anchorCtr="0">
            <a:noAutofit/>
          </a:bodyPr>
          <a:lstStyle/>
          <a:p>
            <a:pPr algn="ctr"/>
            <a:r>
              <a:rPr lang="en" sz="1600" b="1" u="sng">
                <a:solidFill>
                  <a:srgbClr val="333333"/>
                </a:solidFill>
                <a:highlight>
                  <a:srgbClr val="FFFFFF"/>
                </a:highlight>
              </a:rPr>
              <a:t>Exported Pipeline</a:t>
            </a:r>
            <a:endParaRPr sz="1600" b="1" u="sng">
              <a:solidFill>
                <a:srgbClr val="24292E"/>
              </a:solidFill>
              <a:highlight>
                <a:srgbClr val="FFFFFF"/>
              </a:highlight>
            </a:endParaRPr>
          </a:p>
          <a:p>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numpy as np</a:t>
            </a:r>
            <a:endParaRPr sz="1200">
              <a:solidFill>
                <a:srgbClr val="333333"/>
              </a:solidFill>
              <a:highlight>
                <a:srgbClr val="FFFFFF"/>
              </a:highlight>
              <a:latin typeface="Consolas"/>
              <a:ea typeface="Consolas"/>
              <a:cs typeface="Consolas"/>
              <a:sym typeface="Consolas"/>
            </a:endParaRPr>
          </a:p>
          <a:p>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pandas as pd</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sklearn.model_selection </a:t>
            </a:r>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train_test_split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sklearn.neighbors </a:t>
            </a:r>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KNeighborsClassifier</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sklearn.pipeline </a:t>
            </a:r>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make_pipeline</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sklearn.preprocessing </a:t>
            </a:r>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Normalizer</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from tpot.export_utils </a:t>
            </a:r>
            <a:r>
              <a:rPr lang="en" sz="1200">
                <a:solidFill>
                  <a:srgbClr val="0086B3"/>
                </a:solidFill>
                <a:latin typeface="Consolas"/>
                <a:ea typeface="Consolas"/>
                <a:cs typeface="Consolas"/>
                <a:sym typeface="Consolas"/>
              </a:rPr>
              <a:t>import</a:t>
            </a:r>
            <a:r>
              <a:rPr lang="en" sz="1200">
                <a:solidFill>
                  <a:srgbClr val="333333"/>
                </a:solidFill>
                <a:highlight>
                  <a:srgbClr val="FFFFFF"/>
                </a:highlight>
                <a:latin typeface="Consolas"/>
                <a:ea typeface="Consolas"/>
                <a:cs typeface="Consolas"/>
                <a:sym typeface="Consolas"/>
              </a:rPr>
              <a:t> set_param_recursive</a:t>
            </a:r>
            <a:endParaRPr sz="1200">
              <a:solidFill>
                <a:srgbClr val="333333"/>
              </a:solidFill>
              <a:highlight>
                <a:srgbClr val="FFFFFF"/>
              </a:highlight>
              <a:latin typeface="Consolas"/>
              <a:ea typeface="Consolas"/>
              <a:cs typeface="Consolas"/>
              <a:sym typeface="Consolas"/>
            </a:endParaRPr>
          </a:p>
          <a:p>
            <a:endParaRPr sz="1200">
              <a:solidFill>
                <a:srgbClr val="333333"/>
              </a:solidFill>
              <a:highlight>
                <a:srgbClr val="FFFFFF"/>
              </a:highlight>
              <a:latin typeface="Consolas"/>
              <a:ea typeface="Consolas"/>
              <a:cs typeface="Consolas"/>
              <a:sym typeface="Consolas"/>
            </a:endParaRPr>
          </a:p>
          <a:p>
            <a:r>
              <a:rPr lang="en" sz="1200" i="1">
                <a:solidFill>
                  <a:srgbClr val="999988"/>
                </a:solidFill>
                <a:latin typeface="Consolas"/>
                <a:ea typeface="Consolas"/>
                <a:cs typeface="Consolas"/>
                <a:sym typeface="Consolas"/>
              </a:rPr>
              <a:t># NOTE: Make sure that the outcome column is labeled 'target' in the data file</a:t>
            </a:r>
            <a:endParaRPr sz="1200">
              <a:solidFill>
                <a:srgbClr val="333333"/>
              </a:solidFill>
              <a:highlight>
                <a:srgbClr val="FFFFFF"/>
              </a:highlight>
              <a:latin typeface="Consolas"/>
              <a:ea typeface="Consolas"/>
              <a:cs typeface="Consolas"/>
              <a:sym typeface="Consolas"/>
            </a:endParaRPr>
          </a:p>
          <a:p>
            <a:r>
              <a:rPr lang="en" sz="1200">
                <a:solidFill>
                  <a:srgbClr val="008080"/>
                </a:solidFill>
                <a:latin typeface="Consolas"/>
                <a:ea typeface="Consolas"/>
                <a:cs typeface="Consolas"/>
                <a:sym typeface="Consolas"/>
              </a:rPr>
              <a:t>tpot_data =</a:t>
            </a:r>
            <a:r>
              <a:rPr lang="en" sz="1200">
                <a:solidFill>
                  <a:srgbClr val="333333"/>
                </a:solidFill>
                <a:highlight>
                  <a:srgbClr val="FFFFFF"/>
                </a:highlight>
                <a:latin typeface="Consolas"/>
                <a:ea typeface="Consolas"/>
                <a:cs typeface="Consolas"/>
                <a:sym typeface="Consolas"/>
              </a:rPr>
              <a:t> pd.read_csv('PATH/TO/DATA/FILE', </a:t>
            </a:r>
            <a:r>
              <a:rPr lang="en" sz="1200">
                <a:solidFill>
                  <a:srgbClr val="008080"/>
                </a:solidFill>
                <a:latin typeface="Consolas"/>
                <a:ea typeface="Consolas"/>
                <a:cs typeface="Consolas"/>
                <a:sym typeface="Consolas"/>
              </a:rPr>
              <a:t>sep=</a:t>
            </a:r>
            <a:r>
              <a:rPr lang="en" sz="1200">
                <a:solidFill>
                  <a:srgbClr val="333333"/>
                </a:solidFill>
                <a:highlight>
                  <a:srgbClr val="FFFFFF"/>
                </a:highlight>
                <a:latin typeface="Consolas"/>
                <a:ea typeface="Consolas"/>
                <a:cs typeface="Consolas"/>
                <a:sym typeface="Consolas"/>
              </a:rPr>
              <a:t>'COLUMN_SEPARATOR', </a:t>
            </a:r>
            <a:r>
              <a:rPr lang="en" sz="1200">
                <a:solidFill>
                  <a:srgbClr val="008080"/>
                </a:solidFill>
                <a:latin typeface="Consolas"/>
                <a:ea typeface="Consolas"/>
                <a:cs typeface="Consolas"/>
                <a:sym typeface="Consolas"/>
              </a:rPr>
              <a:t>dtype=</a:t>
            </a:r>
            <a:r>
              <a:rPr lang="en" sz="1200">
                <a:solidFill>
                  <a:srgbClr val="333333"/>
                </a:solidFill>
                <a:highlight>
                  <a:srgbClr val="FFFFFF"/>
                </a:highlight>
                <a:latin typeface="Consolas"/>
                <a:ea typeface="Consolas"/>
                <a:cs typeface="Consolas"/>
                <a:sym typeface="Consolas"/>
              </a:rPr>
              <a:t>np.float64)</a:t>
            </a:r>
            <a:endParaRPr sz="1200">
              <a:solidFill>
                <a:srgbClr val="333333"/>
              </a:solidFill>
              <a:highlight>
                <a:srgbClr val="FFFFFF"/>
              </a:highlight>
              <a:latin typeface="Consolas"/>
              <a:ea typeface="Consolas"/>
              <a:cs typeface="Consolas"/>
              <a:sym typeface="Consolas"/>
            </a:endParaRPr>
          </a:p>
          <a:p>
            <a:r>
              <a:rPr lang="en" sz="1200">
                <a:solidFill>
                  <a:srgbClr val="008080"/>
                </a:solidFill>
                <a:latin typeface="Consolas"/>
                <a:ea typeface="Consolas"/>
                <a:cs typeface="Consolas"/>
                <a:sym typeface="Consolas"/>
              </a:rPr>
              <a:t>features =</a:t>
            </a:r>
            <a:r>
              <a:rPr lang="en" sz="1200">
                <a:solidFill>
                  <a:srgbClr val="333333"/>
                </a:solidFill>
                <a:highlight>
                  <a:srgbClr val="FFFFFF"/>
                </a:highlight>
                <a:latin typeface="Consolas"/>
                <a:ea typeface="Consolas"/>
                <a:cs typeface="Consolas"/>
                <a:sym typeface="Consolas"/>
              </a:rPr>
              <a:t> tpot_data.drop('target', </a:t>
            </a:r>
            <a:r>
              <a:rPr lang="en" sz="1200">
                <a:solidFill>
                  <a:srgbClr val="008080"/>
                </a:solidFill>
                <a:latin typeface="Consolas"/>
                <a:ea typeface="Consolas"/>
                <a:cs typeface="Consolas"/>
                <a:sym typeface="Consolas"/>
              </a:rPr>
              <a:t>axis=1</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training_features, testing_features, training_target, </a:t>
            </a:r>
            <a:r>
              <a:rPr lang="en" sz="1200">
                <a:solidFill>
                  <a:srgbClr val="008080"/>
                </a:solidFill>
                <a:latin typeface="Consolas"/>
                <a:ea typeface="Consolas"/>
                <a:cs typeface="Consolas"/>
                <a:sym typeface="Consolas"/>
              </a:rPr>
              <a:t>testing_target =</a:t>
            </a:r>
            <a:r>
              <a:rPr lang="en" sz="1200">
                <a:solidFill>
                  <a:srgbClr val="333333"/>
                </a:solidFill>
                <a:highlight>
                  <a:srgbClr val="FFFFFF"/>
                </a:highlight>
                <a:latin typeface="Consolas"/>
                <a:ea typeface="Consolas"/>
                <a:cs typeface="Consolas"/>
                <a:sym typeface="Consolas"/>
              </a:rPr>
              <a:t> \</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            train_test_split(features, tpot_data['target'], </a:t>
            </a:r>
            <a:r>
              <a:rPr lang="en" sz="1200">
                <a:solidFill>
                  <a:srgbClr val="008080"/>
                </a:solidFill>
                <a:latin typeface="Consolas"/>
                <a:ea typeface="Consolas"/>
                <a:cs typeface="Consolas"/>
                <a:sym typeface="Consolas"/>
              </a:rPr>
              <a:t>random_state=42</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endParaRPr sz="1200">
              <a:solidFill>
                <a:srgbClr val="333333"/>
              </a:solidFill>
              <a:highlight>
                <a:srgbClr val="FFFFFF"/>
              </a:highlight>
              <a:latin typeface="Consolas"/>
              <a:ea typeface="Consolas"/>
              <a:cs typeface="Consolas"/>
              <a:sym typeface="Consolas"/>
            </a:endParaRPr>
          </a:p>
          <a:p>
            <a:r>
              <a:rPr lang="en" sz="1200" i="1">
                <a:solidFill>
                  <a:srgbClr val="999988"/>
                </a:solidFill>
                <a:latin typeface="Consolas"/>
                <a:ea typeface="Consolas"/>
                <a:cs typeface="Consolas"/>
                <a:sym typeface="Consolas"/>
              </a:rPr>
              <a:t># Average CV score on the training set was: 0.9826086956521738</a:t>
            </a:r>
            <a:endParaRPr sz="1200">
              <a:solidFill>
                <a:srgbClr val="333333"/>
              </a:solidFill>
              <a:highlight>
                <a:srgbClr val="FFFFFF"/>
              </a:highlight>
              <a:latin typeface="Consolas"/>
              <a:ea typeface="Consolas"/>
              <a:cs typeface="Consolas"/>
              <a:sym typeface="Consolas"/>
            </a:endParaRPr>
          </a:p>
          <a:p>
            <a:r>
              <a:rPr lang="en" sz="1200">
                <a:solidFill>
                  <a:srgbClr val="008080"/>
                </a:solidFill>
                <a:latin typeface="Consolas"/>
                <a:ea typeface="Consolas"/>
                <a:cs typeface="Consolas"/>
                <a:sym typeface="Consolas"/>
              </a:rPr>
              <a:t>exported_pipeline =</a:t>
            </a:r>
            <a:r>
              <a:rPr lang="en" sz="1200">
                <a:solidFill>
                  <a:srgbClr val="333333"/>
                </a:solidFill>
                <a:highlight>
                  <a:srgbClr val="FFFFFF"/>
                </a:highlight>
                <a:latin typeface="Consolas"/>
                <a:ea typeface="Consolas"/>
                <a:cs typeface="Consolas"/>
                <a:sym typeface="Consolas"/>
              </a:rPr>
              <a:t> make_pipeline(</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    Normalizer(</a:t>
            </a:r>
            <a:r>
              <a:rPr lang="en" sz="1200">
                <a:solidFill>
                  <a:srgbClr val="008080"/>
                </a:solidFill>
                <a:latin typeface="Consolas"/>
                <a:ea typeface="Consolas"/>
                <a:cs typeface="Consolas"/>
                <a:sym typeface="Consolas"/>
              </a:rPr>
              <a:t>norm=</a:t>
            </a:r>
            <a:r>
              <a:rPr lang="en" sz="1200">
                <a:solidFill>
                  <a:srgbClr val="DD1144"/>
                </a:solidFill>
                <a:latin typeface="Consolas"/>
                <a:ea typeface="Consolas"/>
                <a:cs typeface="Consolas"/>
                <a:sym typeface="Consolas"/>
              </a:rPr>
              <a:t>"l2"</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    KNeighborsClassifier(</a:t>
            </a:r>
            <a:r>
              <a:rPr lang="en" sz="1200">
                <a:solidFill>
                  <a:srgbClr val="008080"/>
                </a:solidFill>
                <a:latin typeface="Consolas"/>
                <a:ea typeface="Consolas"/>
                <a:cs typeface="Consolas"/>
                <a:sym typeface="Consolas"/>
              </a:rPr>
              <a:t>n_neighbors=5</a:t>
            </a:r>
            <a:r>
              <a:rPr lang="en" sz="1200">
                <a:solidFill>
                  <a:srgbClr val="333333"/>
                </a:solidFill>
                <a:highlight>
                  <a:srgbClr val="FFFFFF"/>
                </a:highlight>
                <a:latin typeface="Consolas"/>
                <a:ea typeface="Consolas"/>
                <a:cs typeface="Consolas"/>
                <a:sym typeface="Consolas"/>
              </a:rPr>
              <a:t>, </a:t>
            </a:r>
            <a:r>
              <a:rPr lang="en" sz="1200">
                <a:solidFill>
                  <a:srgbClr val="008080"/>
                </a:solidFill>
                <a:latin typeface="Consolas"/>
                <a:ea typeface="Consolas"/>
                <a:cs typeface="Consolas"/>
                <a:sym typeface="Consolas"/>
              </a:rPr>
              <a:t>p=2</a:t>
            </a:r>
            <a:r>
              <a:rPr lang="en" sz="1200">
                <a:solidFill>
                  <a:srgbClr val="333333"/>
                </a:solidFill>
                <a:highlight>
                  <a:srgbClr val="FFFFFF"/>
                </a:highlight>
                <a:latin typeface="Consolas"/>
                <a:ea typeface="Consolas"/>
                <a:cs typeface="Consolas"/>
                <a:sym typeface="Consolas"/>
              </a:rPr>
              <a:t>, </a:t>
            </a:r>
            <a:r>
              <a:rPr lang="en" sz="1200">
                <a:solidFill>
                  <a:srgbClr val="008080"/>
                </a:solidFill>
                <a:latin typeface="Consolas"/>
                <a:ea typeface="Consolas"/>
                <a:cs typeface="Consolas"/>
                <a:sym typeface="Consolas"/>
              </a:rPr>
              <a:t>weights=</a:t>
            </a:r>
            <a:r>
              <a:rPr lang="en" sz="1200">
                <a:solidFill>
                  <a:srgbClr val="DD1144"/>
                </a:solidFill>
                <a:latin typeface="Consolas"/>
                <a:ea typeface="Consolas"/>
                <a:cs typeface="Consolas"/>
                <a:sym typeface="Consolas"/>
              </a:rPr>
              <a:t>"distance"</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r>
              <a:rPr lang="en" sz="1200" i="1">
                <a:solidFill>
                  <a:srgbClr val="999988"/>
                </a:solidFill>
                <a:latin typeface="Consolas"/>
                <a:ea typeface="Consolas"/>
                <a:cs typeface="Consolas"/>
                <a:sym typeface="Consolas"/>
              </a:rPr>
              <a:t># Fix random state for all the steps in exported pipeline</a:t>
            </a:r>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set_param_recursive(exported_pipeline.steps, 'random_state', </a:t>
            </a:r>
            <a:r>
              <a:rPr lang="en" sz="1200">
                <a:solidFill>
                  <a:srgbClr val="008080"/>
                </a:solidFill>
                <a:latin typeface="Consolas"/>
                <a:ea typeface="Consolas"/>
                <a:cs typeface="Consolas"/>
                <a:sym typeface="Consolas"/>
              </a:rPr>
              <a:t>42</a:t>
            </a:r>
            <a:r>
              <a:rPr lang="en" sz="1200">
                <a:solidFill>
                  <a:srgbClr val="333333"/>
                </a:solidFill>
                <a:highlight>
                  <a:srgbClr val="FFFFFF"/>
                </a:highlight>
                <a:latin typeface="Consolas"/>
                <a:ea typeface="Consolas"/>
                <a:cs typeface="Consolas"/>
                <a:sym typeface="Consolas"/>
              </a:rPr>
              <a:t>)</a:t>
            </a:r>
            <a:endParaRPr sz="1200">
              <a:solidFill>
                <a:srgbClr val="333333"/>
              </a:solidFill>
              <a:highlight>
                <a:srgbClr val="FFFFFF"/>
              </a:highlight>
              <a:latin typeface="Consolas"/>
              <a:ea typeface="Consolas"/>
              <a:cs typeface="Consolas"/>
              <a:sym typeface="Consolas"/>
            </a:endParaRPr>
          </a:p>
          <a:p>
            <a:endParaRPr sz="1200">
              <a:solidFill>
                <a:srgbClr val="333333"/>
              </a:solidFill>
              <a:highlight>
                <a:srgbClr val="FFFFFF"/>
              </a:highlight>
              <a:latin typeface="Consolas"/>
              <a:ea typeface="Consolas"/>
              <a:cs typeface="Consolas"/>
              <a:sym typeface="Consolas"/>
            </a:endParaRPr>
          </a:p>
          <a:p>
            <a:r>
              <a:rPr lang="en" sz="1200">
                <a:solidFill>
                  <a:srgbClr val="333333"/>
                </a:solidFill>
                <a:highlight>
                  <a:srgbClr val="FFFFFF"/>
                </a:highlight>
                <a:latin typeface="Consolas"/>
                <a:ea typeface="Consolas"/>
                <a:cs typeface="Consolas"/>
                <a:sym typeface="Consolas"/>
              </a:rPr>
              <a:t>exported_pipeline.fit(training_features, training_target)</a:t>
            </a:r>
            <a:endParaRPr sz="1200">
              <a:solidFill>
                <a:srgbClr val="333333"/>
              </a:solidFill>
              <a:highlight>
                <a:srgbClr val="FFFFFF"/>
              </a:highlight>
              <a:latin typeface="Consolas"/>
              <a:ea typeface="Consolas"/>
              <a:cs typeface="Consolas"/>
              <a:sym typeface="Consolas"/>
            </a:endParaRPr>
          </a:p>
          <a:p>
            <a:r>
              <a:rPr lang="en" sz="1200">
                <a:solidFill>
                  <a:srgbClr val="008080"/>
                </a:solidFill>
                <a:latin typeface="Consolas"/>
                <a:ea typeface="Consolas"/>
                <a:cs typeface="Consolas"/>
                <a:sym typeface="Consolas"/>
              </a:rPr>
              <a:t>results =</a:t>
            </a:r>
            <a:r>
              <a:rPr lang="en" sz="1200">
                <a:solidFill>
                  <a:srgbClr val="333333"/>
                </a:solidFill>
                <a:highlight>
                  <a:srgbClr val="FFFFFF"/>
                </a:highlight>
                <a:latin typeface="Consolas"/>
                <a:ea typeface="Consolas"/>
                <a:cs typeface="Consolas"/>
                <a:sym typeface="Consolas"/>
              </a:rPr>
              <a:t> exported_pipeline.predict(testing_features)</a:t>
            </a:r>
            <a:endParaRPr sz="1200">
              <a:solidFill>
                <a:srgbClr val="333333"/>
              </a:solidFill>
              <a:highlight>
                <a:srgbClr val="FFFFFF"/>
              </a:highlight>
              <a:latin typeface="Consolas"/>
              <a:ea typeface="Consolas"/>
              <a:cs typeface="Consolas"/>
              <a:sym typeface="Consolas"/>
            </a:endParaRPr>
          </a:p>
        </p:txBody>
      </p:sp>
      <p:sp>
        <p:nvSpPr>
          <p:cNvPr id="324" name="Google Shape;324;p43"/>
          <p:cNvSpPr txBox="1"/>
          <p:nvPr/>
        </p:nvSpPr>
        <p:spPr>
          <a:xfrm>
            <a:off x="0" y="638367"/>
            <a:ext cx="11816000" cy="469600"/>
          </a:xfrm>
          <a:prstGeom prst="rect">
            <a:avLst/>
          </a:prstGeom>
          <a:noFill/>
          <a:ln>
            <a:noFill/>
          </a:ln>
        </p:spPr>
        <p:txBody>
          <a:bodyPr spcFirstLastPara="1" wrap="square" lIns="121900" tIns="121900" rIns="121900" bIns="121900" anchor="t" anchorCtr="0">
            <a:noAutofit/>
          </a:bodyPr>
          <a:lstStyle/>
          <a:p>
            <a:pPr algn="ctr"/>
            <a:r>
              <a:rPr lang="en" sz="2400" b="1" u="sng">
                <a:solidFill>
                  <a:srgbClr val="333333"/>
                </a:solidFill>
                <a:highlight>
                  <a:srgbClr val="FFFFFF"/>
                </a:highlight>
              </a:rPr>
              <a:t>Classification</a:t>
            </a:r>
            <a:endParaRPr sz="2400" b="1"/>
          </a:p>
        </p:txBody>
      </p:sp>
      <p:sp>
        <p:nvSpPr>
          <p:cNvPr id="325" name="Google Shape;325;p43"/>
          <p:cNvSpPr/>
          <p:nvPr/>
        </p:nvSpPr>
        <p:spPr>
          <a:xfrm flipH="1">
            <a:off x="2076867" y="4490133"/>
            <a:ext cx="2089600" cy="2820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26" name="Google Shape;326;p43"/>
          <p:cNvCxnSpPr>
            <a:stCxn id="325" idx="1"/>
            <a:endCxn id="323" idx="1"/>
          </p:cNvCxnSpPr>
          <p:nvPr/>
        </p:nvCxnSpPr>
        <p:spPr>
          <a:xfrm rot="10800000" flipH="1">
            <a:off x="4166467" y="3871533"/>
            <a:ext cx="1825200" cy="759600"/>
          </a:xfrm>
          <a:prstGeom prst="straightConnector1">
            <a:avLst/>
          </a:prstGeom>
          <a:noFill/>
          <a:ln w="28575" cap="flat" cmpd="sng">
            <a:solidFill>
              <a:schemeClr val="dk1"/>
            </a:solidFill>
            <a:prstDash val="solid"/>
            <a:round/>
            <a:headEnd type="oval" w="med" len="med"/>
            <a:tailEnd type="triangle" w="med" len="med"/>
          </a:ln>
        </p:spPr>
      </p:cxnSp>
      <p:sp>
        <p:nvSpPr>
          <p:cNvPr id="327" name="Google Shape;327;p43"/>
          <p:cNvSpPr txBox="1"/>
          <p:nvPr/>
        </p:nvSpPr>
        <p:spPr>
          <a:xfrm>
            <a:off x="62667" y="5194733"/>
            <a:ext cx="5271200" cy="1557600"/>
          </a:xfrm>
          <a:prstGeom prst="rect">
            <a:avLst/>
          </a:prstGeom>
          <a:noFill/>
          <a:ln>
            <a:noFill/>
          </a:ln>
        </p:spPr>
        <p:txBody>
          <a:bodyPr spcFirstLastPara="1" wrap="square" lIns="121900" tIns="121900" rIns="121900" bIns="121900" anchor="t" anchorCtr="0">
            <a:noAutofit/>
          </a:bodyPr>
          <a:lstStyle/>
          <a:p>
            <a:pPr marL="609585" indent="-406390">
              <a:buClr>
                <a:srgbClr val="980000"/>
              </a:buClr>
              <a:buSzPts val="1200"/>
              <a:buFont typeface="Lato"/>
              <a:buAutoNum type="arabicPeriod"/>
            </a:pPr>
            <a:r>
              <a:rPr lang="en" sz="1600" b="1">
                <a:solidFill>
                  <a:srgbClr val="980000"/>
                </a:solidFill>
                <a:highlight>
                  <a:srgbClr val="FCFCFC"/>
                </a:highlight>
                <a:latin typeface="Lato"/>
                <a:ea typeface="Lato"/>
                <a:cs typeface="Lato"/>
                <a:sym typeface="Lato"/>
              </a:rPr>
              <a:t>tpot.fit() </a:t>
            </a:r>
            <a:r>
              <a:rPr lang="en" sz="1600">
                <a:solidFill>
                  <a:srgbClr val="980000"/>
                </a:solidFill>
                <a:highlight>
                  <a:srgbClr val="FCFCFC"/>
                </a:highlight>
                <a:latin typeface="Lato"/>
                <a:ea typeface="Lato"/>
                <a:cs typeface="Lato"/>
                <a:sym typeface="Lato"/>
              </a:rPr>
              <a:t>initializes the genetic programming algorithm to find the highest-scoring pipeline based on average k-fold cross-validation</a:t>
            </a:r>
            <a:endParaRPr sz="1600">
              <a:solidFill>
                <a:srgbClr val="980000"/>
              </a:solidFill>
              <a:highlight>
                <a:srgbClr val="FCFCFC"/>
              </a:highlight>
              <a:latin typeface="Lato"/>
              <a:ea typeface="Lato"/>
              <a:cs typeface="Lato"/>
              <a:sym typeface="Lato"/>
            </a:endParaRPr>
          </a:p>
          <a:p>
            <a:pPr marL="609585" indent="-406390">
              <a:buClr>
                <a:srgbClr val="980000"/>
              </a:buClr>
              <a:buSzPts val="1200"/>
              <a:buFont typeface="Lato"/>
              <a:buAutoNum type="arabicPeriod"/>
            </a:pPr>
            <a:r>
              <a:rPr lang="en" sz="1600" b="1">
                <a:solidFill>
                  <a:srgbClr val="980000"/>
                </a:solidFill>
                <a:highlight>
                  <a:srgbClr val="FCFCFC"/>
                </a:highlight>
                <a:latin typeface="Lato"/>
                <a:ea typeface="Lato"/>
                <a:cs typeface="Lato"/>
                <a:sym typeface="Lato"/>
              </a:rPr>
              <a:t>tpot.score()</a:t>
            </a:r>
            <a:r>
              <a:rPr lang="en" sz="1600">
                <a:solidFill>
                  <a:srgbClr val="980000"/>
                </a:solidFill>
                <a:highlight>
                  <a:srgbClr val="FCFCFC"/>
                </a:highlight>
                <a:latin typeface="Lato"/>
                <a:ea typeface="Lato"/>
                <a:cs typeface="Lato"/>
                <a:sym typeface="Lato"/>
              </a:rPr>
              <a:t> evaluates the final pipeline on the testing set.</a:t>
            </a:r>
            <a:endParaRPr sz="1600">
              <a:solidFill>
                <a:srgbClr val="980000"/>
              </a:solidFill>
              <a:highlight>
                <a:srgbClr val="FCFCFC"/>
              </a:highlight>
              <a:latin typeface="Lato"/>
              <a:ea typeface="Lato"/>
              <a:cs typeface="Lato"/>
              <a:sym typeface="Lato"/>
            </a:endParaRPr>
          </a:p>
        </p:txBody>
      </p:sp>
      <p:sp>
        <p:nvSpPr>
          <p:cNvPr id="328" name="Google Shape;328;p43"/>
          <p:cNvSpPr/>
          <p:nvPr/>
        </p:nvSpPr>
        <p:spPr>
          <a:xfrm flipH="1">
            <a:off x="1128800" y="4121667"/>
            <a:ext cx="2827200" cy="368400"/>
          </a:xfrm>
          <a:prstGeom prst="rect">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29" name="Google Shape;329;p43"/>
          <p:cNvCxnSpPr>
            <a:stCxn id="328" idx="3"/>
          </p:cNvCxnSpPr>
          <p:nvPr/>
        </p:nvCxnSpPr>
        <p:spPr>
          <a:xfrm flipH="1">
            <a:off x="793200" y="4305867"/>
            <a:ext cx="335600" cy="988400"/>
          </a:xfrm>
          <a:prstGeom prst="straightConnector1">
            <a:avLst/>
          </a:prstGeom>
          <a:noFill/>
          <a:ln w="28575" cap="flat" cmpd="sng">
            <a:solidFill>
              <a:schemeClr val="dk1"/>
            </a:solidFill>
            <a:prstDash val="solid"/>
            <a:round/>
            <a:headEnd type="oval" w="med" len="med"/>
            <a:tailEnd type="triangle" w="med" len="med"/>
          </a:ln>
        </p:spPr>
      </p:cxnSp>
      <p:sp>
        <p:nvSpPr>
          <p:cNvPr id="330" name="Google Shape;330;p43"/>
          <p:cNvSpPr txBox="1"/>
          <p:nvPr/>
        </p:nvSpPr>
        <p:spPr>
          <a:xfrm>
            <a:off x="4402400" y="4410067"/>
            <a:ext cx="1825200" cy="1186400"/>
          </a:xfrm>
          <a:prstGeom prst="rect">
            <a:avLst/>
          </a:prstGeom>
          <a:noFill/>
          <a:ln>
            <a:noFill/>
          </a:ln>
        </p:spPr>
        <p:txBody>
          <a:bodyPr spcFirstLastPara="1" wrap="square" lIns="121900" tIns="121900" rIns="121900" bIns="121900" anchor="t" anchorCtr="0">
            <a:noAutofit/>
          </a:bodyPr>
          <a:lstStyle/>
          <a:p>
            <a:r>
              <a:rPr lang="en" sz="1467" b="1">
                <a:solidFill>
                  <a:srgbClr val="980000"/>
                </a:solidFill>
                <a:highlight>
                  <a:srgbClr val="FCFCFC"/>
                </a:highlight>
                <a:latin typeface="Lato"/>
                <a:ea typeface="Lato"/>
                <a:cs typeface="Lato"/>
                <a:sym typeface="Lato"/>
              </a:rPr>
              <a:t>3. Export </a:t>
            </a:r>
            <a:r>
              <a:rPr lang="en" sz="1467">
                <a:solidFill>
                  <a:srgbClr val="980000"/>
                </a:solidFill>
                <a:highlight>
                  <a:srgbClr val="FCFCFC"/>
                </a:highlight>
                <a:latin typeface="Lato"/>
                <a:ea typeface="Lato"/>
                <a:cs typeface="Lato"/>
                <a:sym typeface="Lato"/>
              </a:rPr>
              <a:t>python code for the optimized pipeline</a:t>
            </a:r>
            <a:endParaRPr sz="1467">
              <a:solidFill>
                <a:srgbClr val="980000"/>
              </a:solidFill>
              <a:highlight>
                <a:srgbClr val="FCFCFC"/>
              </a:highlight>
              <a:latin typeface="Lato"/>
              <a:ea typeface="Lato"/>
              <a:cs typeface="Lato"/>
              <a:sym typeface="Lato"/>
            </a:endParaRPr>
          </a:p>
        </p:txBody>
      </p:sp>
      <p:sp>
        <p:nvSpPr>
          <p:cNvPr id="331" name="Google Shape;331;p43"/>
          <p:cNvSpPr txBox="1"/>
          <p:nvPr/>
        </p:nvSpPr>
        <p:spPr>
          <a:xfrm>
            <a:off x="8238133" y="88267"/>
            <a:ext cx="1825200" cy="1186400"/>
          </a:xfrm>
          <a:prstGeom prst="rect">
            <a:avLst/>
          </a:prstGeom>
          <a:noFill/>
          <a:ln>
            <a:noFill/>
          </a:ln>
        </p:spPr>
        <p:txBody>
          <a:bodyPr spcFirstLastPara="1" wrap="square" lIns="121900" tIns="121900" rIns="121900" bIns="121900" anchor="t" anchorCtr="0">
            <a:noAutofit/>
          </a:bodyPr>
          <a:lstStyle/>
          <a:p>
            <a:r>
              <a:rPr lang="en" sz="1467" b="1">
                <a:solidFill>
                  <a:srgbClr val="980000"/>
                </a:solidFill>
                <a:highlight>
                  <a:srgbClr val="FCFCFC"/>
                </a:highlight>
                <a:latin typeface="Lato"/>
                <a:ea typeface="Lato"/>
                <a:cs typeface="Lato"/>
                <a:sym typeface="Lato"/>
              </a:rPr>
              <a:t>If I am lazy to create my own scikit-learn pipeline… </a:t>
            </a:r>
            <a:endParaRPr sz="1467">
              <a:solidFill>
                <a:srgbClr val="980000"/>
              </a:solidFill>
              <a:highlight>
                <a:srgbClr val="FCFCFC"/>
              </a:highlight>
              <a:latin typeface="Lato"/>
              <a:ea typeface="Lato"/>
              <a:cs typeface="Lato"/>
              <a:sym typeface="Lato"/>
            </a:endParaRPr>
          </a:p>
        </p:txBody>
      </p:sp>
      <p:pic>
        <p:nvPicPr>
          <p:cNvPr id="332" name="Google Shape;332;p43"/>
          <p:cNvPicPr preferRelativeResize="0"/>
          <p:nvPr/>
        </p:nvPicPr>
        <p:blipFill>
          <a:blip r:embed="rId3">
            <a:alphaModFix amt="97000"/>
          </a:blip>
          <a:stretch>
            <a:fillRect/>
          </a:stretch>
        </p:blipFill>
        <p:spPr>
          <a:xfrm>
            <a:off x="10962900" y="0"/>
            <a:ext cx="1127488" cy="988400"/>
          </a:xfrm>
          <a:prstGeom prst="rect">
            <a:avLst/>
          </a:prstGeom>
          <a:noFill/>
          <a:ln>
            <a:noFill/>
          </a:ln>
        </p:spPr>
      </p:pic>
    </p:spTree>
    <p:extLst>
      <p:ext uri="{BB962C8B-B14F-4D97-AF65-F5344CB8AC3E}">
        <p14:creationId xmlns:p14="http://schemas.microsoft.com/office/powerpoint/2010/main" val="925926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3"/>
          <p:cNvSpPr txBox="1">
            <a:spLocks noGrp="1"/>
          </p:cNvSpPr>
          <p:nvPr>
            <p:ph type="title" idx="4294967295"/>
          </p:nvPr>
        </p:nvSpPr>
        <p:spPr>
          <a:xfrm>
            <a:off x="628650" y="273844"/>
            <a:ext cx="7886700" cy="994172"/>
          </a:xfrm>
          <a:prstGeom prst="rect">
            <a:avLst/>
          </a:prstGeom>
        </p:spPr>
        <p:txBody>
          <a:bodyPr spcFirstLastPara="1" vert="horz" wrap="square"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spcAft>
                <a:spcPts val="2133"/>
              </a:spcAft>
            </a:pPr>
            <a:r>
              <a:rPr lang="en-US" sz="3600" b="1" dirty="0">
                <a:solidFill>
                  <a:schemeClr val="dk2"/>
                </a:solidFill>
                <a:latin typeface="Raleway"/>
                <a:ea typeface="Raleway"/>
                <a:cs typeface="Raleway"/>
                <a:sym typeface="Raleway"/>
              </a:rPr>
              <a:t>Further Resources</a:t>
            </a:r>
            <a:endParaRPr lang="en-US" sz="2000" b="1" dirty="0">
              <a:solidFill>
                <a:schemeClr val="dk2"/>
              </a:solidFill>
              <a:latin typeface="Raleway"/>
              <a:ea typeface="Raleway"/>
              <a:cs typeface="Raleway"/>
              <a:sym typeface="Raleway"/>
            </a:endParaRPr>
          </a:p>
        </p:txBody>
      </p:sp>
      <p:sp>
        <p:nvSpPr>
          <p:cNvPr id="407" name="Google Shape;407;p53"/>
          <p:cNvSpPr txBox="1"/>
          <p:nvPr/>
        </p:nvSpPr>
        <p:spPr>
          <a:xfrm>
            <a:off x="418600" y="898300"/>
            <a:ext cx="11354800" cy="5959600"/>
          </a:xfrm>
          <a:prstGeom prst="rect">
            <a:avLst/>
          </a:prstGeom>
          <a:noFill/>
          <a:ln>
            <a:noFill/>
          </a:ln>
        </p:spPr>
        <p:txBody>
          <a:bodyPr spcFirstLastPara="1" wrap="square" lIns="121900" tIns="121900" rIns="121900" bIns="121900" anchor="t" anchorCtr="0">
            <a:noAutofit/>
          </a:bodyPr>
          <a:lstStyle/>
          <a:p>
            <a:r>
              <a:rPr lang="en" sz="1400" dirty="0">
                <a:latin typeface="Lato"/>
                <a:ea typeface="Lato"/>
                <a:cs typeface="Lato"/>
                <a:sym typeface="Lato"/>
              </a:rPr>
              <a:t>Case Studies: </a:t>
            </a:r>
            <a:r>
              <a:rPr lang="en" sz="1400" b="1" u="sng" dirty="0">
                <a:solidFill>
                  <a:schemeClr val="accent5"/>
                </a:solidFill>
                <a:latin typeface="Lato"/>
                <a:ea typeface="Lato"/>
                <a:cs typeface="Lato"/>
                <a:sym typeface="Lato"/>
                <a:hlinkClick r:id="rId3"/>
              </a:rPr>
              <a:t>22 AutoML Case Studies / Examples: In-Depth Guide [2020]</a:t>
            </a:r>
            <a:endParaRPr sz="1400" b="1" dirty="0">
              <a:solidFill>
                <a:schemeClr val="dk2"/>
              </a:solidFill>
              <a:latin typeface="Lato"/>
              <a:ea typeface="Lato"/>
              <a:cs typeface="Lato"/>
              <a:sym typeface="Lato"/>
            </a:endParaRPr>
          </a:p>
          <a:p>
            <a:endParaRPr sz="1400" dirty="0">
              <a:solidFill>
                <a:schemeClr val="dk2"/>
              </a:solidFill>
              <a:latin typeface="Lato"/>
              <a:ea typeface="Lato"/>
              <a:cs typeface="Lato"/>
              <a:sym typeface="Lato"/>
            </a:endParaRPr>
          </a:p>
          <a:p>
            <a:pPr>
              <a:buClr>
                <a:schemeClr val="dk2"/>
              </a:buClr>
              <a:buSzPts val="1100"/>
            </a:pPr>
            <a:r>
              <a:rPr lang="en" sz="1400" dirty="0">
                <a:solidFill>
                  <a:schemeClr val="dk2"/>
                </a:solidFill>
                <a:latin typeface="Lato"/>
                <a:ea typeface="Lato"/>
                <a:cs typeface="Lato"/>
                <a:sym typeface="Lato"/>
              </a:rPr>
              <a:t>Limitations of AutoML: </a:t>
            </a:r>
            <a:r>
              <a:rPr lang="en" sz="1400" u="sng" dirty="0">
                <a:solidFill>
                  <a:schemeClr val="hlink"/>
                </a:solidFill>
                <a:latin typeface="Lato"/>
                <a:ea typeface="Lato"/>
                <a:cs typeface="Lato"/>
                <a:sym typeface="Lato"/>
                <a:hlinkClick r:id="rId4"/>
              </a:rPr>
              <a:t>https://www.kdnuggets.com/2019/03/why-automl-wont-replace-data-scientists.html</a:t>
            </a:r>
            <a:endParaRPr sz="1400" b="1" dirty="0">
              <a:solidFill>
                <a:schemeClr val="dk2"/>
              </a:solidFill>
              <a:latin typeface="Lato"/>
              <a:ea typeface="Lato"/>
              <a:cs typeface="Lato"/>
              <a:sym typeface="Lato"/>
            </a:endParaRPr>
          </a:p>
          <a:p>
            <a:pPr>
              <a:buClr>
                <a:schemeClr val="dk2"/>
              </a:buClr>
              <a:buSzPts val="1100"/>
            </a:pPr>
            <a:endParaRPr sz="1400" dirty="0">
              <a:solidFill>
                <a:schemeClr val="dk2"/>
              </a:solidFill>
              <a:latin typeface="Lato"/>
              <a:ea typeface="Lato"/>
              <a:cs typeface="Lato"/>
              <a:sym typeface="Lato"/>
            </a:endParaRPr>
          </a:p>
          <a:p>
            <a:pPr>
              <a:buClr>
                <a:schemeClr val="dk2"/>
              </a:buClr>
              <a:buSzPts val="1100"/>
            </a:pPr>
            <a:r>
              <a:rPr lang="en" sz="1400" dirty="0">
                <a:solidFill>
                  <a:schemeClr val="dk2"/>
                </a:solidFill>
                <a:latin typeface="Lato"/>
                <a:ea typeface="Lato"/>
                <a:cs typeface="Lato"/>
                <a:sym typeface="Lato"/>
              </a:rPr>
              <a:t>Reviewing different AutoML frameworks:</a:t>
            </a:r>
            <a:endParaRPr sz="1400" dirty="0">
              <a:solidFill>
                <a:schemeClr val="dk2"/>
              </a:solidFill>
              <a:latin typeface="Lato"/>
              <a:ea typeface="Lato"/>
              <a:cs typeface="Lato"/>
              <a:sym typeface="Lato"/>
            </a:endParaRPr>
          </a:p>
          <a:p>
            <a:pPr>
              <a:buClr>
                <a:schemeClr val="dk2"/>
              </a:buClr>
              <a:buSzPts val="1100"/>
            </a:pPr>
            <a:r>
              <a:rPr lang="en" sz="1400" u="sng" dirty="0">
                <a:solidFill>
                  <a:schemeClr val="hlink"/>
                </a:solidFill>
                <a:latin typeface="Lato"/>
                <a:ea typeface="Lato"/>
                <a:cs typeface="Lato"/>
                <a:sym typeface="Lato"/>
                <a:hlinkClick r:id="rId5"/>
              </a:rPr>
              <a:t>Automate Your ML Model Tuning and Selection Using AutoML in Python</a:t>
            </a:r>
            <a:endParaRPr sz="1400" dirty="0">
              <a:solidFill>
                <a:schemeClr val="dk2"/>
              </a:solidFill>
              <a:latin typeface="Lato"/>
              <a:ea typeface="Lato"/>
              <a:cs typeface="Lato"/>
              <a:sym typeface="Lato"/>
            </a:endParaRPr>
          </a:p>
          <a:p>
            <a:pPr>
              <a:buClr>
                <a:schemeClr val="dk2"/>
              </a:buClr>
              <a:buSzPts val="1100"/>
            </a:pPr>
            <a:endParaRPr sz="1400" dirty="0">
              <a:solidFill>
                <a:schemeClr val="dk2"/>
              </a:solidFill>
              <a:latin typeface="Lato"/>
              <a:ea typeface="Lato"/>
              <a:cs typeface="Lato"/>
              <a:sym typeface="Lato"/>
            </a:endParaRPr>
          </a:p>
          <a:p>
            <a:pPr>
              <a:buClr>
                <a:schemeClr val="dk2"/>
              </a:buClr>
              <a:buSzPts val="1100"/>
            </a:pPr>
            <a:r>
              <a:rPr lang="en" sz="1400" u="sng" dirty="0">
                <a:solidFill>
                  <a:schemeClr val="hlink"/>
                </a:solidFill>
                <a:latin typeface="Lato"/>
                <a:ea typeface="Lato"/>
                <a:cs typeface="Lato"/>
                <a:sym typeface="Lato"/>
                <a:hlinkClick r:id="rId6"/>
              </a:rPr>
              <a:t>Choosing the best AutoML Framework - Georgian Impact Blog</a:t>
            </a:r>
            <a:endParaRPr sz="1400" b="1" dirty="0">
              <a:solidFill>
                <a:schemeClr val="dk2"/>
              </a:solidFill>
              <a:latin typeface="Lato"/>
              <a:ea typeface="Lato"/>
              <a:cs typeface="Lato"/>
              <a:sym typeface="Lato"/>
            </a:endParaRPr>
          </a:p>
          <a:p>
            <a:endParaRPr sz="1400" dirty="0">
              <a:latin typeface="Lato"/>
              <a:ea typeface="Lato"/>
              <a:cs typeface="Lato"/>
              <a:sym typeface="Lato"/>
            </a:endParaRPr>
          </a:p>
          <a:p>
            <a:r>
              <a:rPr lang="en" sz="1400" b="1" dirty="0">
                <a:latin typeface="Lato"/>
                <a:ea typeface="Lato"/>
                <a:cs typeface="Lato"/>
                <a:sym typeface="Lato"/>
              </a:rPr>
              <a:t>H2O</a:t>
            </a:r>
            <a:endParaRPr sz="1400" b="1" dirty="0">
              <a:latin typeface="Lato"/>
              <a:ea typeface="Lato"/>
              <a:cs typeface="Lato"/>
              <a:sym typeface="Lato"/>
            </a:endParaRPr>
          </a:p>
          <a:p>
            <a:pPr marL="609585" indent="-406390">
              <a:buSzPts val="1200"/>
              <a:buFont typeface="Lato"/>
              <a:buChar char="●"/>
            </a:pPr>
            <a:r>
              <a:rPr lang="en" sz="1400" dirty="0">
                <a:latin typeface="Lato"/>
                <a:ea typeface="Lato"/>
                <a:cs typeface="Lato"/>
                <a:sym typeface="Lato"/>
              </a:rPr>
              <a:t>H2O Tutorial in R and Python : </a:t>
            </a:r>
            <a:r>
              <a:rPr lang="en" sz="1400" u="sng" dirty="0">
                <a:solidFill>
                  <a:schemeClr val="hlink"/>
                </a:solidFill>
                <a:latin typeface="Lato"/>
                <a:ea typeface="Lato"/>
                <a:cs typeface="Lato"/>
                <a:sym typeface="Lato"/>
                <a:hlinkClick r:id="rId7"/>
              </a:rPr>
              <a:t>h2o-tutorials/h2o-world-2017/automl at master · h2oai/h2o-tutorials</a:t>
            </a:r>
            <a:endParaRPr sz="1400" dirty="0">
              <a:latin typeface="Lato"/>
              <a:ea typeface="Lato"/>
              <a:cs typeface="Lato"/>
              <a:sym typeface="Lato"/>
            </a:endParaRPr>
          </a:p>
          <a:p>
            <a:pPr marL="609585" indent="-406390">
              <a:buSzPts val="1200"/>
              <a:buFont typeface="Lato"/>
              <a:buChar char="●"/>
            </a:pPr>
            <a:br>
              <a:rPr lang="en" sz="1400" dirty="0">
                <a:latin typeface="Lato"/>
                <a:ea typeface="Lato"/>
                <a:cs typeface="Lato"/>
                <a:sym typeface="Lato"/>
              </a:rPr>
            </a:br>
            <a:r>
              <a:rPr lang="en" sz="1400" dirty="0">
                <a:latin typeface="Lato"/>
                <a:ea typeface="Lato"/>
                <a:cs typeface="Lato"/>
                <a:sym typeface="Lato"/>
              </a:rPr>
              <a:t>Kaggle  Example: </a:t>
            </a:r>
            <a:r>
              <a:rPr lang="en" sz="1400" u="sng" dirty="0">
                <a:solidFill>
                  <a:schemeClr val="hlink"/>
                </a:solidFill>
                <a:latin typeface="Lato"/>
                <a:ea typeface="Lato"/>
                <a:cs typeface="Lato"/>
                <a:sym typeface="Lato"/>
                <a:hlinkClick r:id="rId8"/>
              </a:rPr>
              <a:t>https://www.kaggle.com/paradiselost/tutorial-automl-capabilities-of-h2o-library</a:t>
            </a:r>
            <a:endParaRPr sz="1400" dirty="0">
              <a:latin typeface="Lato"/>
              <a:ea typeface="Lato"/>
              <a:cs typeface="Lato"/>
              <a:sym typeface="Lato"/>
            </a:endParaRPr>
          </a:p>
          <a:p>
            <a:pPr marL="609585" indent="-406390">
              <a:buSzPts val="1200"/>
              <a:buFont typeface="Lato"/>
              <a:buChar char="●"/>
            </a:pPr>
            <a:br>
              <a:rPr lang="en" sz="1400" dirty="0">
                <a:solidFill>
                  <a:schemeClr val="dk2"/>
                </a:solidFill>
                <a:latin typeface="Lato"/>
                <a:ea typeface="Lato"/>
                <a:cs typeface="Lato"/>
                <a:sym typeface="Lato"/>
              </a:rPr>
            </a:br>
            <a:r>
              <a:rPr lang="en" sz="1400" dirty="0">
                <a:solidFill>
                  <a:schemeClr val="dk2"/>
                </a:solidFill>
                <a:latin typeface="Lato"/>
                <a:ea typeface="Lato"/>
                <a:cs typeface="Lato"/>
                <a:sym typeface="Lato"/>
              </a:rPr>
              <a:t>AutoML Pro Tips: </a:t>
            </a:r>
            <a:r>
              <a:rPr lang="en" sz="1400" u="sng" dirty="0">
                <a:solidFill>
                  <a:schemeClr val="hlink"/>
                </a:solidFill>
                <a:latin typeface="Lato"/>
                <a:ea typeface="Lato"/>
                <a:cs typeface="Lato"/>
                <a:sym typeface="Lato"/>
                <a:hlinkClick r:id="rId9"/>
              </a:rPr>
              <a:t>https://www.slideshare.net/0xdata/scalable-automatic-machine-learning-in-h2o-89130971</a:t>
            </a:r>
            <a:endParaRPr sz="1400" dirty="0">
              <a:solidFill>
                <a:schemeClr val="dk2"/>
              </a:solidFill>
              <a:latin typeface="Lato"/>
              <a:ea typeface="Lato"/>
              <a:cs typeface="Lato"/>
              <a:sym typeface="Lato"/>
            </a:endParaRPr>
          </a:p>
          <a:p>
            <a:pPr marL="609585"/>
            <a:endParaRPr sz="1400" dirty="0">
              <a:latin typeface="Lato"/>
              <a:ea typeface="Lato"/>
              <a:cs typeface="Lato"/>
              <a:sym typeface="Lato"/>
            </a:endParaRPr>
          </a:p>
          <a:p>
            <a:r>
              <a:rPr lang="en" sz="1400" dirty="0">
                <a:latin typeface="Lato"/>
                <a:ea typeface="Lato"/>
                <a:cs typeface="Lato"/>
                <a:sym typeface="Lato"/>
              </a:rPr>
              <a:t>TPOT </a:t>
            </a:r>
            <a:endParaRPr sz="1400" dirty="0">
              <a:latin typeface="Lato"/>
              <a:ea typeface="Lato"/>
              <a:cs typeface="Lato"/>
              <a:sym typeface="Lato"/>
            </a:endParaRPr>
          </a:p>
          <a:p>
            <a:pPr marL="609585" indent="-406390">
              <a:buSzPts val="1200"/>
              <a:buFont typeface="Lato"/>
              <a:buChar char="●"/>
            </a:pPr>
            <a:r>
              <a:rPr lang="en" sz="1400" dirty="0">
                <a:latin typeface="Lato"/>
                <a:ea typeface="Lato"/>
                <a:cs typeface="Lato"/>
                <a:sym typeface="Lato"/>
              </a:rPr>
              <a:t>Framework: </a:t>
            </a:r>
            <a:r>
              <a:rPr lang="en" sz="1400" u="sng" dirty="0">
                <a:solidFill>
                  <a:schemeClr val="hlink"/>
                </a:solidFill>
                <a:latin typeface="Lato"/>
                <a:ea typeface="Lato"/>
                <a:cs typeface="Lato"/>
                <a:sym typeface="Lato"/>
                <a:hlinkClick r:id="rId10"/>
              </a:rPr>
              <a:t>TPOT: A Python Tool for Automating Data Science</a:t>
            </a:r>
            <a:br>
              <a:rPr lang="en" sz="1400" dirty="0">
                <a:solidFill>
                  <a:srgbClr val="111111"/>
                </a:solidFill>
                <a:highlight>
                  <a:schemeClr val="lt1"/>
                </a:highlight>
                <a:latin typeface="Lato"/>
                <a:ea typeface="Lato"/>
                <a:cs typeface="Lato"/>
                <a:sym typeface="Lato"/>
              </a:rPr>
            </a:br>
            <a:endParaRPr sz="1400" dirty="0">
              <a:solidFill>
                <a:srgbClr val="111111"/>
              </a:solidFill>
              <a:highlight>
                <a:schemeClr val="lt1"/>
              </a:highlight>
              <a:latin typeface="Lato"/>
              <a:ea typeface="Lato"/>
              <a:cs typeface="Lato"/>
              <a:sym typeface="Lato"/>
            </a:endParaRPr>
          </a:p>
          <a:p>
            <a:pPr marL="609585" indent="-406390">
              <a:buSzPts val="1200"/>
              <a:buFont typeface="Lato"/>
              <a:buChar char="●"/>
            </a:pPr>
            <a:r>
              <a:rPr lang="en" sz="1400" dirty="0">
                <a:solidFill>
                  <a:srgbClr val="111111"/>
                </a:solidFill>
                <a:highlight>
                  <a:schemeClr val="lt1"/>
                </a:highlight>
                <a:latin typeface="Lato"/>
                <a:ea typeface="Lato"/>
                <a:cs typeface="Lato"/>
                <a:sym typeface="Lato"/>
              </a:rPr>
              <a:t>TPOT VS H2O: </a:t>
            </a:r>
            <a:r>
              <a:rPr lang="en" sz="1400" u="sng" dirty="0">
                <a:solidFill>
                  <a:schemeClr val="hlink"/>
                </a:solidFill>
                <a:latin typeface="Lato"/>
                <a:ea typeface="Lato"/>
                <a:cs typeface="Lato"/>
                <a:sym typeface="Lato"/>
                <a:hlinkClick r:id="rId5"/>
              </a:rPr>
              <a:t>Automate Your ML Model Tuning and Selection Using AutoML in Python</a:t>
            </a:r>
            <a:endParaRPr sz="1400" dirty="0">
              <a:solidFill>
                <a:srgbClr val="111111"/>
              </a:solidFill>
              <a:highlight>
                <a:schemeClr val="lt1"/>
              </a:highlight>
              <a:latin typeface="Lato"/>
              <a:ea typeface="Lato"/>
              <a:cs typeface="Lato"/>
              <a:sym typeface="Lato"/>
            </a:endParaRPr>
          </a:p>
          <a:p>
            <a:pPr>
              <a:buClr>
                <a:schemeClr val="dk2"/>
              </a:buClr>
              <a:buSzPts val="1100"/>
            </a:pPr>
            <a:endParaRPr sz="1600" dirty="0">
              <a:solidFill>
                <a:schemeClr val="dk2"/>
              </a:solidFill>
              <a:latin typeface="Lato"/>
              <a:ea typeface="Lato"/>
              <a:cs typeface="Lato"/>
              <a:sym typeface="Lato"/>
            </a:endParaRPr>
          </a:p>
          <a:p>
            <a:r>
              <a:rPr lang="en-US" sz="1400" dirty="0">
                <a:latin typeface="Lato"/>
                <a:ea typeface="Lato"/>
                <a:cs typeface="Lato"/>
                <a:sym typeface="Lato"/>
              </a:rPr>
              <a:t>Research Papers:</a:t>
            </a:r>
          </a:p>
          <a:p>
            <a:pPr>
              <a:buClr>
                <a:schemeClr val="dk2"/>
              </a:buClr>
              <a:buSzPts val="1100"/>
            </a:pPr>
            <a:endParaRPr lang="en-US" sz="1400" dirty="0">
              <a:latin typeface="Lato"/>
              <a:ea typeface="Lato"/>
              <a:cs typeface="Lato"/>
              <a:sym typeface="Lato"/>
            </a:endParaRPr>
          </a:p>
          <a:p>
            <a:r>
              <a:rPr lang="en-US" sz="1400" dirty="0">
                <a:latin typeface="Lato"/>
                <a:ea typeface="Lato"/>
                <a:cs typeface="Lato"/>
                <a:hlinkClick r:id="rId11"/>
              </a:rPr>
              <a:t>Methods for Improving Bayesian Optimization for </a:t>
            </a:r>
            <a:r>
              <a:rPr lang="en-US" sz="1400" dirty="0" err="1">
                <a:latin typeface="Lato"/>
                <a:ea typeface="Lato"/>
                <a:cs typeface="Lato"/>
                <a:hlinkClick r:id="rId11"/>
              </a:rPr>
              <a:t>AutoML</a:t>
            </a:r>
            <a:endParaRPr lang="en-US" sz="1400" dirty="0">
              <a:latin typeface="Lato"/>
              <a:ea typeface="Lato"/>
              <a:cs typeface="Lato"/>
            </a:endParaRPr>
          </a:p>
          <a:p>
            <a:endParaRPr lang="en-US" sz="1400" dirty="0">
              <a:latin typeface="Lato"/>
              <a:ea typeface="Lato"/>
              <a:cs typeface="Lato"/>
            </a:endParaRPr>
          </a:p>
          <a:p>
            <a:r>
              <a:rPr lang="en-US" sz="1400" dirty="0">
                <a:latin typeface="Lato"/>
                <a:ea typeface="Lato"/>
                <a:cs typeface="Lato"/>
                <a:hlinkClick r:id="rId12"/>
              </a:rPr>
              <a:t>Bayesian </a:t>
            </a:r>
            <a:r>
              <a:rPr lang="en-US" sz="1400" dirty="0" err="1">
                <a:latin typeface="Lato"/>
                <a:ea typeface="Lato"/>
                <a:cs typeface="Lato"/>
                <a:hlinkClick r:id="rId12"/>
              </a:rPr>
              <a:t>Hyperparameter</a:t>
            </a:r>
            <a:r>
              <a:rPr lang="en-US" sz="1400" dirty="0">
                <a:latin typeface="Lato"/>
                <a:ea typeface="Lato"/>
                <a:cs typeface="Lato"/>
                <a:hlinkClick r:id="rId12"/>
              </a:rPr>
              <a:t> Optimization for Ensemble Learning</a:t>
            </a:r>
            <a:endParaRPr lang="en-US" sz="1400" dirty="0">
              <a:latin typeface="Lato"/>
              <a:ea typeface="Lato"/>
              <a:cs typeface="Lato"/>
            </a:endParaRPr>
          </a:p>
          <a:p>
            <a:endParaRPr sz="1400" dirty="0">
              <a:latin typeface="Lato"/>
              <a:ea typeface="Lato"/>
              <a:cs typeface="Lato"/>
              <a:sym typeface="Lato"/>
            </a:endParaRPr>
          </a:p>
        </p:txBody>
      </p:sp>
      <p:pic>
        <p:nvPicPr>
          <p:cNvPr id="408" name="Google Shape;408;p53"/>
          <p:cNvPicPr preferRelativeResize="0"/>
          <p:nvPr/>
        </p:nvPicPr>
        <p:blipFill>
          <a:blip r:embed="rId13">
            <a:alphaModFix/>
          </a:blip>
          <a:stretch>
            <a:fillRect/>
          </a:stretch>
        </p:blipFill>
        <p:spPr>
          <a:xfrm>
            <a:off x="10186467" y="5426768"/>
            <a:ext cx="2005533" cy="1431233"/>
          </a:xfrm>
          <a:prstGeom prst="rect">
            <a:avLst/>
          </a:prstGeom>
          <a:noFill/>
          <a:ln>
            <a:noFill/>
          </a:ln>
        </p:spPr>
      </p:pic>
    </p:spTree>
    <p:extLst>
      <p:ext uri="{BB962C8B-B14F-4D97-AF65-F5344CB8AC3E}">
        <p14:creationId xmlns:p14="http://schemas.microsoft.com/office/powerpoint/2010/main" val="1681783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3102" y="276278"/>
            <a:ext cx="11543070" cy="562385"/>
          </a:xfrm>
        </p:spPr>
        <p:txBody>
          <a:bodyPr/>
          <a:lstStyle/>
          <a:p>
            <a:r>
              <a:rPr lang="en-US" sz="3200" dirty="0"/>
              <a:t>How it came about? </a:t>
            </a:r>
          </a:p>
        </p:txBody>
      </p:sp>
      <p:sp>
        <p:nvSpPr>
          <p:cNvPr id="6" name="Rectangle 5">
            <a:extLst>
              <a:ext uri="{FF2B5EF4-FFF2-40B4-BE49-F238E27FC236}">
                <a16:creationId xmlns:a16="http://schemas.microsoft.com/office/drawing/2014/main" id="{CE9F6569-88EA-4B77-AFEE-F11878F996B7}"/>
              </a:ext>
            </a:extLst>
          </p:cNvPr>
          <p:cNvSpPr/>
          <p:nvPr/>
        </p:nvSpPr>
        <p:spPr>
          <a:xfrm>
            <a:off x="493922" y="1849318"/>
            <a:ext cx="3241502" cy="1586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Many ML Libraries were developed </a:t>
            </a:r>
          </a:p>
        </p:txBody>
      </p:sp>
      <p:sp>
        <p:nvSpPr>
          <p:cNvPr id="9" name="TextBox 29">
            <a:extLst>
              <a:ext uri="{FF2B5EF4-FFF2-40B4-BE49-F238E27FC236}">
                <a16:creationId xmlns:a16="http://schemas.microsoft.com/office/drawing/2014/main" id="{E019DC49-167D-4376-9493-5AA06FC67B88}"/>
              </a:ext>
            </a:extLst>
          </p:cNvPr>
          <p:cNvSpPr txBox="1"/>
          <p:nvPr/>
        </p:nvSpPr>
        <p:spPr>
          <a:xfrm>
            <a:off x="821624" y="3566424"/>
            <a:ext cx="263469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E.g. </a:t>
            </a:r>
            <a:r>
              <a:rPr lang="en-US" dirty="0" err="1"/>
              <a:t>Sckit</a:t>
            </a:r>
            <a:r>
              <a:rPr lang="en-US" dirty="0"/>
              <a:t>-Learn,</a:t>
            </a:r>
            <a:r>
              <a:rPr lang="en-SG" altLang="zh-CN" dirty="0"/>
              <a:t>Spark </a:t>
            </a:r>
            <a:r>
              <a:rPr lang="en-SG" altLang="zh-CN" dirty="0" err="1"/>
              <a:t>Mllib,Tensorflow,Keras</a:t>
            </a:r>
            <a:endParaRPr lang="en-US" dirty="0"/>
          </a:p>
        </p:txBody>
      </p:sp>
      <p:cxnSp>
        <p:nvCxnSpPr>
          <p:cNvPr id="11" name="Straight Arrow Connector 10">
            <a:extLst>
              <a:ext uri="{FF2B5EF4-FFF2-40B4-BE49-F238E27FC236}">
                <a16:creationId xmlns:a16="http://schemas.microsoft.com/office/drawing/2014/main" id="{C89C0D1D-65B7-491D-AD58-DB20637C0741}"/>
              </a:ext>
            </a:extLst>
          </p:cNvPr>
          <p:cNvCxnSpPr>
            <a:cxnSpLocks/>
            <a:stCxn id="6" idx="3"/>
            <a:endCxn id="13" idx="1"/>
          </p:cNvCxnSpPr>
          <p:nvPr/>
        </p:nvCxnSpPr>
        <p:spPr>
          <a:xfrm>
            <a:off x="3735424" y="2642328"/>
            <a:ext cx="757918" cy="1513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D92BA33-36BC-44E1-A9ED-AAB664FAD472}"/>
              </a:ext>
            </a:extLst>
          </p:cNvPr>
          <p:cNvSpPr/>
          <p:nvPr/>
        </p:nvSpPr>
        <p:spPr>
          <a:xfrm>
            <a:off x="518221" y="1457542"/>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Between 1995 to 2015</a:t>
            </a:r>
          </a:p>
        </p:txBody>
      </p:sp>
      <p:sp>
        <p:nvSpPr>
          <p:cNvPr id="13" name="Rectangle 12">
            <a:extLst>
              <a:ext uri="{FF2B5EF4-FFF2-40B4-BE49-F238E27FC236}">
                <a16:creationId xmlns:a16="http://schemas.microsoft.com/office/drawing/2014/main" id="{A0076F33-E2FF-485B-9D1A-C8BD32E98275}"/>
              </a:ext>
            </a:extLst>
          </p:cNvPr>
          <p:cNvSpPr/>
          <p:nvPr/>
        </p:nvSpPr>
        <p:spPr>
          <a:xfrm>
            <a:off x="4493342" y="1849318"/>
            <a:ext cx="3222591"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dirty="0"/>
              <a:t>Substantial human expertise required to extract best ML model performance</a:t>
            </a:r>
            <a:endParaRPr lang="en-US" dirty="0"/>
          </a:p>
        </p:txBody>
      </p:sp>
      <p:sp>
        <p:nvSpPr>
          <p:cNvPr id="14" name="Rectangle 13">
            <a:extLst>
              <a:ext uri="{FF2B5EF4-FFF2-40B4-BE49-F238E27FC236}">
                <a16:creationId xmlns:a16="http://schemas.microsoft.com/office/drawing/2014/main" id="{97C80148-FA01-4F45-AA7F-51C509D075BD}"/>
              </a:ext>
            </a:extLst>
          </p:cNvPr>
          <p:cNvSpPr/>
          <p:nvPr/>
        </p:nvSpPr>
        <p:spPr>
          <a:xfrm>
            <a:off x="4166801" y="3554647"/>
            <a:ext cx="3858398"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Good intuition, experience, and many tedious manual tasks to tune algorithmic parameters.</a:t>
            </a:r>
          </a:p>
        </p:txBody>
      </p:sp>
      <p:sp>
        <p:nvSpPr>
          <p:cNvPr id="15" name="Rectangle 14">
            <a:extLst>
              <a:ext uri="{FF2B5EF4-FFF2-40B4-BE49-F238E27FC236}">
                <a16:creationId xmlns:a16="http://schemas.microsoft.com/office/drawing/2014/main" id="{D15D01EF-B34A-47F9-987F-02AB062CF3BC}"/>
              </a:ext>
            </a:extLst>
          </p:cNvPr>
          <p:cNvSpPr/>
          <p:nvPr/>
        </p:nvSpPr>
        <p:spPr>
          <a:xfrm>
            <a:off x="8547525" y="1849318"/>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Automating ML Tasks came about</a:t>
            </a:r>
          </a:p>
        </p:txBody>
      </p:sp>
      <p:sp>
        <p:nvSpPr>
          <p:cNvPr id="16" name="Rectangle 15">
            <a:extLst>
              <a:ext uri="{FF2B5EF4-FFF2-40B4-BE49-F238E27FC236}">
                <a16:creationId xmlns:a16="http://schemas.microsoft.com/office/drawing/2014/main" id="{A432FF78-F468-47F5-B176-A81FCFE95872}"/>
              </a:ext>
            </a:extLst>
          </p:cNvPr>
          <p:cNvSpPr/>
          <p:nvPr/>
        </p:nvSpPr>
        <p:spPr>
          <a:xfrm rot="10800000" flipV="1">
            <a:off x="8478699" y="3554647"/>
            <a:ext cx="3388836"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Different solutions emphasizing different aspects of the ML pipeline</a:t>
            </a:r>
            <a:endParaRPr lang="en-SG" dirty="0"/>
          </a:p>
        </p:txBody>
      </p:sp>
      <p:cxnSp>
        <p:nvCxnSpPr>
          <p:cNvPr id="25" name="Straight Arrow Connector 24">
            <a:extLst>
              <a:ext uri="{FF2B5EF4-FFF2-40B4-BE49-F238E27FC236}">
                <a16:creationId xmlns:a16="http://schemas.microsoft.com/office/drawing/2014/main" id="{CF57886A-BB49-43D5-9E5C-55E7EC0F192F}"/>
              </a:ext>
            </a:extLst>
          </p:cNvPr>
          <p:cNvCxnSpPr>
            <a:cxnSpLocks/>
            <a:stCxn id="13" idx="3"/>
            <a:endCxn id="15" idx="1"/>
          </p:cNvCxnSpPr>
          <p:nvPr/>
        </p:nvCxnSpPr>
        <p:spPr>
          <a:xfrm>
            <a:off x="7715933" y="2657463"/>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A7F6F1C-F2B4-4E0D-B827-26129BFEB29A}"/>
              </a:ext>
            </a:extLst>
          </p:cNvPr>
          <p:cNvSpPr/>
          <p:nvPr/>
        </p:nvSpPr>
        <p:spPr>
          <a:xfrm>
            <a:off x="8389312" y="1422801"/>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Between 2013 to present</a:t>
            </a:r>
          </a:p>
        </p:txBody>
      </p:sp>
    </p:spTree>
    <p:extLst>
      <p:ext uri="{BB962C8B-B14F-4D97-AF65-F5344CB8AC3E}">
        <p14:creationId xmlns:p14="http://schemas.microsoft.com/office/powerpoint/2010/main" val="22614004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Thank you</a:t>
            </a:r>
          </a:p>
        </p:txBody>
      </p:sp>
    </p:spTree>
    <p:extLst>
      <p:ext uri="{BB962C8B-B14F-4D97-AF65-F5344CB8AC3E}">
        <p14:creationId xmlns:p14="http://schemas.microsoft.com/office/powerpoint/2010/main" val="1199261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3102" y="276278"/>
            <a:ext cx="11543070" cy="562385"/>
          </a:xfrm>
        </p:spPr>
        <p:txBody>
          <a:bodyPr/>
          <a:lstStyle/>
          <a:p>
            <a:r>
              <a:rPr lang="en-US" sz="3200" dirty="0"/>
              <a:t>Development Timeline</a:t>
            </a:r>
          </a:p>
        </p:txBody>
      </p:sp>
      <p:sp>
        <p:nvSpPr>
          <p:cNvPr id="6" name="Rectangle 5">
            <a:extLst>
              <a:ext uri="{FF2B5EF4-FFF2-40B4-BE49-F238E27FC236}">
                <a16:creationId xmlns:a16="http://schemas.microsoft.com/office/drawing/2014/main" id="{CE9F6569-88EA-4B77-AFEE-F11878F996B7}"/>
              </a:ext>
            </a:extLst>
          </p:cNvPr>
          <p:cNvSpPr/>
          <p:nvPr/>
        </p:nvSpPr>
        <p:spPr>
          <a:xfrm>
            <a:off x="493922" y="1849318"/>
            <a:ext cx="3241502" cy="1586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Many ML Libraries were developed </a:t>
            </a:r>
          </a:p>
        </p:txBody>
      </p:sp>
      <p:sp>
        <p:nvSpPr>
          <p:cNvPr id="9" name="TextBox 29">
            <a:extLst>
              <a:ext uri="{FF2B5EF4-FFF2-40B4-BE49-F238E27FC236}">
                <a16:creationId xmlns:a16="http://schemas.microsoft.com/office/drawing/2014/main" id="{E019DC49-167D-4376-9493-5AA06FC67B88}"/>
              </a:ext>
            </a:extLst>
          </p:cNvPr>
          <p:cNvSpPr txBox="1"/>
          <p:nvPr/>
        </p:nvSpPr>
        <p:spPr>
          <a:xfrm>
            <a:off x="821624" y="3566424"/>
            <a:ext cx="263469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E.g. </a:t>
            </a:r>
            <a:r>
              <a:rPr lang="en-US" dirty="0" err="1"/>
              <a:t>Sckit</a:t>
            </a:r>
            <a:r>
              <a:rPr lang="en-US" dirty="0"/>
              <a:t>-Learn,</a:t>
            </a:r>
            <a:r>
              <a:rPr lang="en-SG" altLang="zh-CN" dirty="0"/>
              <a:t>Spark </a:t>
            </a:r>
            <a:r>
              <a:rPr lang="en-SG" altLang="zh-CN" dirty="0" err="1"/>
              <a:t>Mllib,Tensorflow,Keras</a:t>
            </a:r>
            <a:endParaRPr lang="en-US" dirty="0"/>
          </a:p>
        </p:txBody>
      </p:sp>
      <p:cxnSp>
        <p:nvCxnSpPr>
          <p:cNvPr id="11" name="Straight Arrow Connector 10">
            <a:extLst>
              <a:ext uri="{FF2B5EF4-FFF2-40B4-BE49-F238E27FC236}">
                <a16:creationId xmlns:a16="http://schemas.microsoft.com/office/drawing/2014/main" id="{C89C0D1D-65B7-491D-AD58-DB20637C0741}"/>
              </a:ext>
            </a:extLst>
          </p:cNvPr>
          <p:cNvCxnSpPr>
            <a:cxnSpLocks/>
            <a:stCxn id="6" idx="3"/>
            <a:endCxn id="13" idx="1"/>
          </p:cNvCxnSpPr>
          <p:nvPr/>
        </p:nvCxnSpPr>
        <p:spPr>
          <a:xfrm>
            <a:off x="3735424" y="2642328"/>
            <a:ext cx="757918" cy="1513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D92BA33-36BC-44E1-A9ED-AAB664FAD472}"/>
              </a:ext>
            </a:extLst>
          </p:cNvPr>
          <p:cNvSpPr/>
          <p:nvPr/>
        </p:nvSpPr>
        <p:spPr>
          <a:xfrm>
            <a:off x="518221" y="1457542"/>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Between 1995 to 2015</a:t>
            </a:r>
          </a:p>
        </p:txBody>
      </p:sp>
      <p:sp>
        <p:nvSpPr>
          <p:cNvPr id="13" name="Rectangle 12">
            <a:extLst>
              <a:ext uri="{FF2B5EF4-FFF2-40B4-BE49-F238E27FC236}">
                <a16:creationId xmlns:a16="http://schemas.microsoft.com/office/drawing/2014/main" id="{A0076F33-E2FF-485B-9D1A-C8BD32E98275}"/>
              </a:ext>
            </a:extLst>
          </p:cNvPr>
          <p:cNvSpPr/>
          <p:nvPr/>
        </p:nvSpPr>
        <p:spPr>
          <a:xfrm>
            <a:off x="4493342" y="1849318"/>
            <a:ext cx="3222591"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SG" dirty="0"/>
              <a:t>Substantial human expertise required to extract best ML model performance</a:t>
            </a:r>
            <a:endParaRPr lang="en-US" dirty="0"/>
          </a:p>
        </p:txBody>
      </p:sp>
      <p:sp>
        <p:nvSpPr>
          <p:cNvPr id="14" name="Rectangle 13">
            <a:extLst>
              <a:ext uri="{FF2B5EF4-FFF2-40B4-BE49-F238E27FC236}">
                <a16:creationId xmlns:a16="http://schemas.microsoft.com/office/drawing/2014/main" id="{97C80148-FA01-4F45-AA7F-51C509D075BD}"/>
              </a:ext>
            </a:extLst>
          </p:cNvPr>
          <p:cNvSpPr/>
          <p:nvPr/>
        </p:nvSpPr>
        <p:spPr>
          <a:xfrm>
            <a:off x="4166801" y="3554647"/>
            <a:ext cx="3858398"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Good intuition, experience, and many tedious manual tasks to tune algorithmic parameters.</a:t>
            </a:r>
          </a:p>
        </p:txBody>
      </p:sp>
      <p:sp>
        <p:nvSpPr>
          <p:cNvPr id="15" name="Rectangle 14">
            <a:extLst>
              <a:ext uri="{FF2B5EF4-FFF2-40B4-BE49-F238E27FC236}">
                <a16:creationId xmlns:a16="http://schemas.microsoft.com/office/drawing/2014/main" id="{D15D01EF-B34A-47F9-987F-02AB062CF3BC}"/>
              </a:ext>
            </a:extLst>
          </p:cNvPr>
          <p:cNvSpPr/>
          <p:nvPr/>
        </p:nvSpPr>
        <p:spPr>
          <a:xfrm>
            <a:off x="8547525" y="1849318"/>
            <a:ext cx="3083289" cy="1616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dirty="0"/>
              <a:t>Automating ML Tasks came about</a:t>
            </a:r>
          </a:p>
        </p:txBody>
      </p:sp>
      <p:sp>
        <p:nvSpPr>
          <p:cNvPr id="16" name="Rectangle 15">
            <a:extLst>
              <a:ext uri="{FF2B5EF4-FFF2-40B4-BE49-F238E27FC236}">
                <a16:creationId xmlns:a16="http://schemas.microsoft.com/office/drawing/2014/main" id="{A432FF78-F468-47F5-B176-A81FCFE95872}"/>
              </a:ext>
            </a:extLst>
          </p:cNvPr>
          <p:cNvSpPr/>
          <p:nvPr/>
        </p:nvSpPr>
        <p:spPr>
          <a:xfrm rot="10800000" flipV="1">
            <a:off x="8478699" y="3554647"/>
            <a:ext cx="3388836"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Different solutions emphasizing different aspects of the ML pipeline</a:t>
            </a:r>
            <a:endParaRPr lang="en-SG" dirty="0"/>
          </a:p>
        </p:txBody>
      </p:sp>
      <p:cxnSp>
        <p:nvCxnSpPr>
          <p:cNvPr id="25" name="Straight Arrow Connector 24">
            <a:extLst>
              <a:ext uri="{FF2B5EF4-FFF2-40B4-BE49-F238E27FC236}">
                <a16:creationId xmlns:a16="http://schemas.microsoft.com/office/drawing/2014/main" id="{CF57886A-BB49-43D5-9E5C-55E7EC0F192F}"/>
              </a:ext>
            </a:extLst>
          </p:cNvPr>
          <p:cNvCxnSpPr>
            <a:cxnSpLocks/>
            <a:stCxn id="13" idx="3"/>
            <a:endCxn id="15" idx="1"/>
          </p:cNvCxnSpPr>
          <p:nvPr/>
        </p:nvCxnSpPr>
        <p:spPr>
          <a:xfrm>
            <a:off x="7715933" y="2657463"/>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A7F6F1C-F2B4-4E0D-B827-26129BFEB29A}"/>
              </a:ext>
            </a:extLst>
          </p:cNvPr>
          <p:cNvSpPr/>
          <p:nvPr/>
        </p:nvSpPr>
        <p:spPr>
          <a:xfrm>
            <a:off x="8389312" y="1422801"/>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Between 2013 to present</a:t>
            </a:r>
          </a:p>
        </p:txBody>
      </p:sp>
      <p:pic>
        <p:nvPicPr>
          <p:cNvPr id="1026" name="Picture 2">
            <a:extLst>
              <a:ext uri="{FF2B5EF4-FFF2-40B4-BE49-F238E27FC236}">
                <a16:creationId xmlns:a16="http://schemas.microsoft.com/office/drawing/2014/main" id="{833E8DF8-99FA-4F3B-B06B-E633F3BF8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1" y="838663"/>
            <a:ext cx="12066498" cy="5893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251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4465" y="130133"/>
            <a:ext cx="11543070" cy="556608"/>
          </a:xfrm>
        </p:spPr>
        <p:txBody>
          <a:bodyPr/>
          <a:lstStyle/>
          <a:p>
            <a:r>
              <a:rPr lang="en-US" sz="3200" dirty="0"/>
              <a:t>Different levels of automation</a:t>
            </a:r>
          </a:p>
        </p:txBody>
      </p:sp>
      <p:sp>
        <p:nvSpPr>
          <p:cNvPr id="6" name="Rectangle 5">
            <a:extLst>
              <a:ext uri="{FF2B5EF4-FFF2-40B4-BE49-F238E27FC236}">
                <a16:creationId xmlns:a16="http://schemas.microsoft.com/office/drawing/2014/main" id="{CE9F6569-88EA-4B77-AFEE-F11878F996B7}"/>
              </a:ext>
            </a:extLst>
          </p:cNvPr>
          <p:cNvSpPr/>
          <p:nvPr/>
        </p:nvSpPr>
        <p:spPr>
          <a:xfrm>
            <a:off x="417722" y="1049219"/>
            <a:ext cx="3241502" cy="1569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Code out your own ML algorithms</a:t>
            </a:r>
            <a:endParaRPr lang="en-US" dirty="0"/>
          </a:p>
        </p:txBody>
      </p:sp>
      <p:sp>
        <p:nvSpPr>
          <p:cNvPr id="9" name="TextBox 29">
            <a:extLst>
              <a:ext uri="{FF2B5EF4-FFF2-40B4-BE49-F238E27FC236}">
                <a16:creationId xmlns:a16="http://schemas.microsoft.com/office/drawing/2014/main" id="{E019DC49-167D-4376-9493-5AA06FC67B88}"/>
              </a:ext>
            </a:extLst>
          </p:cNvPr>
          <p:cNvSpPr txBox="1"/>
          <p:nvPr/>
        </p:nvSpPr>
        <p:spPr>
          <a:xfrm>
            <a:off x="745424" y="2766324"/>
            <a:ext cx="263469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a:t>
            </a:r>
            <a:r>
              <a:rPr lang="en-US" dirty="0" err="1"/>
              <a:t>ain’t</a:t>
            </a:r>
            <a:r>
              <a:rPr lang="en-US" dirty="0"/>
              <a:t> going here)</a:t>
            </a:r>
          </a:p>
        </p:txBody>
      </p:sp>
      <p:cxnSp>
        <p:nvCxnSpPr>
          <p:cNvPr id="11" name="Straight Arrow Connector 10">
            <a:extLst>
              <a:ext uri="{FF2B5EF4-FFF2-40B4-BE49-F238E27FC236}">
                <a16:creationId xmlns:a16="http://schemas.microsoft.com/office/drawing/2014/main" id="{C89C0D1D-65B7-491D-AD58-DB20637C0741}"/>
              </a:ext>
            </a:extLst>
          </p:cNvPr>
          <p:cNvCxnSpPr>
            <a:cxnSpLocks/>
            <a:stCxn id="6" idx="3"/>
            <a:endCxn id="13" idx="1"/>
          </p:cNvCxnSpPr>
          <p:nvPr/>
        </p:nvCxnSpPr>
        <p:spPr>
          <a:xfrm>
            <a:off x="3659224" y="1834082"/>
            <a:ext cx="757918" cy="14979"/>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D92BA33-36BC-44E1-A9ED-AAB664FAD472}"/>
              </a:ext>
            </a:extLst>
          </p:cNvPr>
          <p:cNvSpPr/>
          <p:nvPr/>
        </p:nvSpPr>
        <p:spPr>
          <a:xfrm>
            <a:off x="442021" y="657442"/>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1 (Simplest)</a:t>
            </a:r>
          </a:p>
        </p:txBody>
      </p:sp>
      <p:sp>
        <p:nvSpPr>
          <p:cNvPr id="13" name="Rectangle 12">
            <a:extLst>
              <a:ext uri="{FF2B5EF4-FFF2-40B4-BE49-F238E27FC236}">
                <a16:creationId xmlns:a16="http://schemas.microsoft.com/office/drawing/2014/main" id="{A0076F33-E2FF-485B-9D1A-C8BD32E98275}"/>
              </a:ext>
            </a:extLst>
          </p:cNvPr>
          <p:cNvSpPr/>
          <p:nvPr/>
        </p:nvSpPr>
        <p:spPr>
          <a:xfrm>
            <a:off x="4417142" y="1049218"/>
            <a:ext cx="3222591" cy="1599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Use high-level algo APIs. </a:t>
            </a:r>
            <a:r>
              <a:rPr lang="en-US" b="1" dirty="0" err="1"/>
              <a:t>Sklearn</a:t>
            </a:r>
            <a:r>
              <a:rPr lang="en-US" b="1" dirty="0"/>
              <a:t> / </a:t>
            </a:r>
            <a:r>
              <a:rPr lang="en-US" b="1" dirty="0" err="1"/>
              <a:t>Keras</a:t>
            </a:r>
            <a:r>
              <a:rPr lang="en-US" b="1" dirty="0"/>
              <a:t> / Pandas/ </a:t>
            </a:r>
            <a:r>
              <a:rPr lang="en-US" b="1" dirty="0" err="1"/>
              <a:t>XGBoost</a:t>
            </a:r>
            <a:r>
              <a:rPr lang="en-US" b="1" dirty="0"/>
              <a:t> / H2O etc.</a:t>
            </a:r>
            <a:endParaRPr lang="en-US" dirty="0"/>
          </a:p>
        </p:txBody>
      </p:sp>
      <p:sp>
        <p:nvSpPr>
          <p:cNvPr id="14" name="Rectangle 13">
            <a:extLst>
              <a:ext uri="{FF2B5EF4-FFF2-40B4-BE49-F238E27FC236}">
                <a16:creationId xmlns:a16="http://schemas.microsoft.com/office/drawing/2014/main" id="{97C80148-FA01-4F45-AA7F-51C509D075BD}"/>
              </a:ext>
            </a:extLst>
          </p:cNvPr>
          <p:cNvSpPr/>
          <p:nvPr/>
        </p:nvSpPr>
        <p:spPr>
          <a:xfrm>
            <a:off x="4090601" y="2754547"/>
            <a:ext cx="3858398" cy="6463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People who participate on Kaggle tend to be here. </a:t>
            </a:r>
          </a:p>
        </p:txBody>
      </p:sp>
      <p:sp>
        <p:nvSpPr>
          <p:cNvPr id="15" name="Rectangle 14">
            <a:extLst>
              <a:ext uri="{FF2B5EF4-FFF2-40B4-BE49-F238E27FC236}">
                <a16:creationId xmlns:a16="http://schemas.microsoft.com/office/drawing/2014/main" id="{D15D01EF-B34A-47F9-987F-02AB062CF3BC}"/>
              </a:ext>
            </a:extLst>
          </p:cNvPr>
          <p:cNvSpPr/>
          <p:nvPr/>
        </p:nvSpPr>
        <p:spPr>
          <a:xfrm>
            <a:off x="8471325" y="1049218"/>
            <a:ext cx="3083289" cy="1599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Auto Hyperparameter tuning / </a:t>
            </a:r>
            <a:r>
              <a:rPr lang="en-US" b="1" dirty="0" err="1"/>
              <a:t>ensembling</a:t>
            </a:r>
            <a:r>
              <a:rPr lang="en-US" b="1" dirty="0"/>
              <a:t> / basic model selection</a:t>
            </a:r>
          </a:p>
        </p:txBody>
      </p:sp>
      <p:sp>
        <p:nvSpPr>
          <p:cNvPr id="16" name="Rectangle 15">
            <a:extLst>
              <a:ext uri="{FF2B5EF4-FFF2-40B4-BE49-F238E27FC236}">
                <a16:creationId xmlns:a16="http://schemas.microsoft.com/office/drawing/2014/main" id="{A432FF78-F468-47F5-B176-A81FCFE95872}"/>
              </a:ext>
            </a:extLst>
          </p:cNvPr>
          <p:cNvSpPr/>
          <p:nvPr/>
        </p:nvSpPr>
        <p:spPr>
          <a:xfrm rot="10800000" flipV="1">
            <a:off x="8402499" y="2754547"/>
            <a:ext cx="3388836" cy="92333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Different solutions emphasizing different aspects of the ML pipeline</a:t>
            </a:r>
            <a:endParaRPr lang="en-SG" dirty="0"/>
          </a:p>
        </p:txBody>
      </p:sp>
      <p:cxnSp>
        <p:nvCxnSpPr>
          <p:cNvPr id="25" name="Straight Arrow Connector 24">
            <a:extLst>
              <a:ext uri="{FF2B5EF4-FFF2-40B4-BE49-F238E27FC236}">
                <a16:creationId xmlns:a16="http://schemas.microsoft.com/office/drawing/2014/main" id="{CF57886A-BB49-43D5-9E5C-55E7EC0F192F}"/>
              </a:ext>
            </a:extLst>
          </p:cNvPr>
          <p:cNvCxnSpPr>
            <a:cxnSpLocks/>
            <a:stCxn id="13" idx="3"/>
            <a:endCxn id="15" idx="1"/>
          </p:cNvCxnSpPr>
          <p:nvPr/>
        </p:nvCxnSpPr>
        <p:spPr>
          <a:xfrm>
            <a:off x="7639733" y="1849061"/>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9A7F6F1C-F2B4-4E0D-B827-26129BFEB29A}"/>
              </a:ext>
            </a:extLst>
          </p:cNvPr>
          <p:cNvSpPr/>
          <p:nvPr/>
        </p:nvSpPr>
        <p:spPr>
          <a:xfrm>
            <a:off x="8550431" y="661661"/>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3</a:t>
            </a:r>
          </a:p>
        </p:txBody>
      </p:sp>
      <p:sp>
        <p:nvSpPr>
          <p:cNvPr id="17" name="Rectangle 16">
            <a:extLst>
              <a:ext uri="{FF2B5EF4-FFF2-40B4-BE49-F238E27FC236}">
                <a16:creationId xmlns:a16="http://schemas.microsoft.com/office/drawing/2014/main" id="{BB7662BE-F698-4DD9-A47B-1CFF609AA69A}"/>
              </a:ext>
            </a:extLst>
          </p:cNvPr>
          <p:cNvSpPr/>
          <p:nvPr/>
        </p:nvSpPr>
        <p:spPr>
          <a:xfrm>
            <a:off x="4417142" y="622701"/>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2</a:t>
            </a:r>
          </a:p>
        </p:txBody>
      </p:sp>
      <p:sp>
        <p:nvSpPr>
          <p:cNvPr id="18" name="Rectangle 17">
            <a:extLst>
              <a:ext uri="{FF2B5EF4-FFF2-40B4-BE49-F238E27FC236}">
                <a16:creationId xmlns:a16="http://schemas.microsoft.com/office/drawing/2014/main" id="{A6102F1F-75AA-459C-9651-5AAD5839EBE8}"/>
              </a:ext>
            </a:extLst>
          </p:cNvPr>
          <p:cNvSpPr/>
          <p:nvPr/>
        </p:nvSpPr>
        <p:spPr>
          <a:xfrm>
            <a:off x="8471325" y="4040245"/>
            <a:ext cx="3083289" cy="1599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Automatic Feature selection, Feature Engineering, introduction of GUIs to perform ML</a:t>
            </a:r>
          </a:p>
        </p:txBody>
      </p:sp>
      <p:sp>
        <p:nvSpPr>
          <p:cNvPr id="19" name="Rectangle 18">
            <a:extLst>
              <a:ext uri="{FF2B5EF4-FFF2-40B4-BE49-F238E27FC236}">
                <a16:creationId xmlns:a16="http://schemas.microsoft.com/office/drawing/2014/main" id="{55CC8F30-DDE1-45A7-9FB8-B31EFCBD3E88}"/>
              </a:ext>
            </a:extLst>
          </p:cNvPr>
          <p:cNvSpPr/>
          <p:nvPr/>
        </p:nvSpPr>
        <p:spPr>
          <a:xfrm rot="10800000" flipV="1">
            <a:off x="8089906" y="5605799"/>
            <a:ext cx="4025894" cy="120032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Use technical aspect of the features to perform feature engineering e.g. e.g. label encoding / target encoding / binning of features</a:t>
            </a:r>
          </a:p>
        </p:txBody>
      </p:sp>
      <p:sp>
        <p:nvSpPr>
          <p:cNvPr id="20" name="Rectangle 19">
            <a:extLst>
              <a:ext uri="{FF2B5EF4-FFF2-40B4-BE49-F238E27FC236}">
                <a16:creationId xmlns:a16="http://schemas.microsoft.com/office/drawing/2014/main" id="{372490B9-1BCD-4E05-981A-BBECE2C9517D}"/>
              </a:ext>
            </a:extLst>
          </p:cNvPr>
          <p:cNvSpPr/>
          <p:nvPr/>
        </p:nvSpPr>
        <p:spPr>
          <a:xfrm>
            <a:off x="8471325" y="3709187"/>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4</a:t>
            </a:r>
          </a:p>
        </p:txBody>
      </p:sp>
      <p:cxnSp>
        <p:nvCxnSpPr>
          <p:cNvPr id="21" name="Straight Arrow Connector 20">
            <a:extLst>
              <a:ext uri="{FF2B5EF4-FFF2-40B4-BE49-F238E27FC236}">
                <a16:creationId xmlns:a16="http://schemas.microsoft.com/office/drawing/2014/main" id="{2042B8DF-BA7D-4287-A9C6-F5EFD418706A}"/>
              </a:ext>
            </a:extLst>
          </p:cNvPr>
          <p:cNvCxnSpPr>
            <a:cxnSpLocks/>
          </p:cNvCxnSpPr>
          <p:nvPr/>
        </p:nvCxnSpPr>
        <p:spPr>
          <a:xfrm>
            <a:off x="11871039" y="2950990"/>
            <a:ext cx="0" cy="1006363"/>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378147B-9F8C-4FF4-AEAA-0F2070E06AF4}"/>
              </a:ext>
            </a:extLst>
          </p:cNvPr>
          <p:cNvSpPr/>
          <p:nvPr/>
        </p:nvSpPr>
        <p:spPr>
          <a:xfrm>
            <a:off x="4399213" y="4040245"/>
            <a:ext cx="3240520" cy="1599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Automatic domain and problem specific feature engineering, data augmentation  and data integration</a:t>
            </a:r>
          </a:p>
        </p:txBody>
      </p:sp>
      <p:sp>
        <p:nvSpPr>
          <p:cNvPr id="24" name="Rectangle 23">
            <a:extLst>
              <a:ext uri="{FF2B5EF4-FFF2-40B4-BE49-F238E27FC236}">
                <a16:creationId xmlns:a16="http://schemas.microsoft.com/office/drawing/2014/main" id="{64FDF858-1CE2-4121-8F79-F90B13942A2F}"/>
              </a:ext>
            </a:extLst>
          </p:cNvPr>
          <p:cNvSpPr/>
          <p:nvPr/>
        </p:nvSpPr>
        <p:spPr>
          <a:xfrm>
            <a:off x="4320107" y="3709187"/>
            <a:ext cx="3241502"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5</a:t>
            </a:r>
          </a:p>
        </p:txBody>
      </p:sp>
      <p:sp>
        <p:nvSpPr>
          <p:cNvPr id="26" name="Rectangle 25">
            <a:extLst>
              <a:ext uri="{FF2B5EF4-FFF2-40B4-BE49-F238E27FC236}">
                <a16:creationId xmlns:a16="http://schemas.microsoft.com/office/drawing/2014/main" id="{1BCD243B-3CE3-42CE-A03F-E622B2D3A721}"/>
              </a:ext>
            </a:extLst>
          </p:cNvPr>
          <p:cNvSpPr/>
          <p:nvPr/>
        </p:nvSpPr>
        <p:spPr>
          <a:xfrm>
            <a:off x="327371" y="4040245"/>
            <a:ext cx="3331853" cy="15996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t>Full ML automation. Solving hard problems without any input and guidance from the human</a:t>
            </a:r>
          </a:p>
        </p:txBody>
      </p:sp>
      <p:sp>
        <p:nvSpPr>
          <p:cNvPr id="27" name="Rectangle 26">
            <a:extLst>
              <a:ext uri="{FF2B5EF4-FFF2-40B4-BE49-F238E27FC236}">
                <a16:creationId xmlns:a16="http://schemas.microsoft.com/office/drawing/2014/main" id="{101B3019-B9BD-49FE-9AB1-8A306D90C5E7}"/>
              </a:ext>
            </a:extLst>
          </p:cNvPr>
          <p:cNvSpPr/>
          <p:nvPr/>
        </p:nvSpPr>
        <p:spPr>
          <a:xfrm>
            <a:off x="248264" y="3709187"/>
            <a:ext cx="3502821"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b="1" dirty="0"/>
              <a:t>Level 6 (Impossible?)</a:t>
            </a:r>
          </a:p>
        </p:txBody>
      </p:sp>
      <p:sp>
        <p:nvSpPr>
          <p:cNvPr id="28" name="TextBox 29">
            <a:extLst>
              <a:ext uri="{FF2B5EF4-FFF2-40B4-BE49-F238E27FC236}">
                <a16:creationId xmlns:a16="http://schemas.microsoft.com/office/drawing/2014/main" id="{BA6CCF7D-8623-4CBB-B0C6-DE68678BFDFF}"/>
              </a:ext>
            </a:extLst>
          </p:cNvPr>
          <p:cNvSpPr txBox="1"/>
          <p:nvPr/>
        </p:nvSpPr>
        <p:spPr>
          <a:xfrm>
            <a:off x="675949" y="5802926"/>
            <a:ext cx="263469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t>(May not be possible)</a:t>
            </a:r>
          </a:p>
        </p:txBody>
      </p:sp>
      <p:sp>
        <p:nvSpPr>
          <p:cNvPr id="29" name="Rectangle 28">
            <a:extLst>
              <a:ext uri="{FF2B5EF4-FFF2-40B4-BE49-F238E27FC236}">
                <a16:creationId xmlns:a16="http://schemas.microsoft.com/office/drawing/2014/main" id="{EAC07454-4C70-42CE-89B1-9D9356E4F9FF}"/>
              </a:ext>
            </a:extLst>
          </p:cNvPr>
          <p:cNvSpPr/>
          <p:nvPr/>
        </p:nvSpPr>
        <p:spPr>
          <a:xfrm>
            <a:off x="4108694" y="5713307"/>
            <a:ext cx="3549950" cy="6463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SG" dirty="0"/>
              <a:t>Difficult to achieve without human intervention</a:t>
            </a:r>
          </a:p>
        </p:txBody>
      </p:sp>
      <p:cxnSp>
        <p:nvCxnSpPr>
          <p:cNvPr id="30" name="Straight Arrow Connector 29">
            <a:extLst>
              <a:ext uri="{FF2B5EF4-FFF2-40B4-BE49-F238E27FC236}">
                <a16:creationId xmlns:a16="http://schemas.microsoft.com/office/drawing/2014/main" id="{E6352A2E-1753-419D-85EF-D5E1A6C884CA}"/>
              </a:ext>
            </a:extLst>
          </p:cNvPr>
          <p:cNvCxnSpPr>
            <a:cxnSpLocks/>
            <a:stCxn id="18" idx="1"/>
            <a:endCxn id="23" idx="3"/>
          </p:cNvCxnSpPr>
          <p:nvPr/>
        </p:nvCxnSpPr>
        <p:spPr>
          <a:xfrm flipH="1">
            <a:off x="7639733" y="4840088"/>
            <a:ext cx="83159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B993E84-DAC5-4E96-B0B9-5F301B9768D5}"/>
              </a:ext>
            </a:extLst>
          </p:cNvPr>
          <p:cNvCxnSpPr>
            <a:cxnSpLocks/>
            <a:stCxn id="23" idx="1"/>
            <a:endCxn id="26" idx="3"/>
          </p:cNvCxnSpPr>
          <p:nvPr/>
        </p:nvCxnSpPr>
        <p:spPr>
          <a:xfrm flipH="1">
            <a:off x="3659224" y="4840088"/>
            <a:ext cx="73998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L-Shape 34">
            <a:extLst>
              <a:ext uri="{FF2B5EF4-FFF2-40B4-BE49-F238E27FC236}">
                <a16:creationId xmlns:a16="http://schemas.microsoft.com/office/drawing/2014/main" id="{7F2A4496-4EE2-466F-BDD9-F3638CEDE184}"/>
              </a:ext>
            </a:extLst>
          </p:cNvPr>
          <p:cNvSpPr/>
          <p:nvPr/>
        </p:nvSpPr>
        <p:spPr>
          <a:xfrm rot="5400000" flipV="1">
            <a:off x="3051563" y="-2231644"/>
            <a:ext cx="6117741" cy="11883747"/>
          </a:xfrm>
          <a:custGeom>
            <a:avLst/>
            <a:gdLst>
              <a:gd name="connsiteX0" fmla="*/ 0 w 6117741"/>
              <a:gd name="connsiteY0" fmla="*/ 0 h 11883747"/>
              <a:gd name="connsiteX1" fmla="*/ 726671 w 6117741"/>
              <a:gd name="connsiteY1" fmla="*/ 0 h 11883747"/>
              <a:gd name="connsiteX2" fmla="*/ 1453343 w 6117741"/>
              <a:gd name="connsiteY2" fmla="*/ 0 h 11883747"/>
              <a:gd name="connsiteX3" fmla="*/ 2180014 w 6117741"/>
              <a:gd name="connsiteY3" fmla="*/ 0 h 11883747"/>
              <a:gd name="connsiteX4" fmla="*/ 2794890 w 6117741"/>
              <a:gd name="connsiteY4" fmla="*/ 0 h 11883747"/>
              <a:gd name="connsiteX5" fmla="*/ 2794890 w 6117741"/>
              <a:gd name="connsiteY5" fmla="*/ 502077 h 11883747"/>
              <a:gd name="connsiteX6" fmla="*/ 2794890 w 6117741"/>
              <a:gd name="connsiteY6" fmla="*/ 1083429 h 11883747"/>
              <a:gd name="connsiteX7" fmla="*/ 2794890 w 6117741"/>
              <a:gd name="connsiteY7" fmla="*/ 1744056 h 11883747"/>
              <a:gd name="connsiteX8" fmla="*/ 2794890 w 6117741"/>
              <a:gd name="connsiteY8" fmla="*/ 2246132 h 11883747"/>
              <a:gd name="connsiteX9" fmla="*/ 2794890 w 6117741"/>
              <a:gd name="connsiteY9" fmla="*/ 2668934 h 11883747"/>
              <a:gd name="connsiteX10" fmla="*/ 2794890 w 6117741"/>
              <a:gd name="connsiteY10" fmla="*/ 3408836 h 11883747"/>
              <a:gd name="connsiteX11" fmla="*/ 2794890 w 6117741"/>
              <a:gd name="connsiteY11" fmla="*/ 4228014 h 11883747"/>
              <a:gd name="connsiteX12" fmla="*/ 2794890 w 6117741"/>
              <a:gd name="connsiteY12" fmla="*/ 4967916 h 11883747"/>
              <a:gd name="connsiteX13" fmla="*/ 2794890 w 6117741"/>
              <a:gd name="connsiteY13" fmla="*/ 5469993 h 11883747"/>
              <a:gd name="connsiteX14" fmla="*/ 2794890 w 6117741"/>
              <a:gd name="connsiteY14" fmla="*/ 6051345 h 11883747"/>
              <a:gd name="connsiteX15" fmla="*/ 2794890 w 6117741"/>
              <a:gd name="connsiteY15" fmla="*/ 6553421 h 11883747"/>
              <a:gd name="connsiteX16" fmla="*/ 2794890 w 6117741"/>
              <a:gd name="connsiteY16" fmla="*/ 7134773 h 11883747"/>
              <a:gd name="connsiteX17" fmla="*/ 2794890 w 6117741"/>
              <a:gd name="connsiteY17" fmla="*/ 7927526 h 11883747"/>
              <a:gd name="connsiteX18" fmla="*/ 3525917 w 6117741"/>
              <a:gd name="connsiteY18" fmla="*/ 7927526 h 11883747"/>
              <a:gd name="connsiteX19" fmla="*/ 4124030 w 6117741"/>
              <a:gd name="connsiteY19" fmla="*/ 7927526 h 11883747"/>
              <a:gd name="connsiteX20" fmla="*/ 4722144 w 6117741"/>
              <a:gd name="connsiteY20" fmla="*/ 7927526 h 11883747"/>
              <a:gd name="connsiteX21" fmla="*/ 5386714 w 6117741"/>
              <a:gd name="connsiteY21" fmla="*/ 7927526 h 11883747"/>
              <a:gd name="connsiteX22" fmla="*/ 6117741 w 6117741"/>
              <a:gd name="connsiteY22" fmla="*/ 7927526 h 11883747"/>
              <a:gd name="connsiteX23" fmla="*/ 6117741 w 6117741"/>
              <a:gd name="connsiteY23" fmla="*/ 8468210 h 11883747"/>
              <a:gd name="connsiteX24" fmla="*/ 6117741 w 6117741"/>
              <a:gd name="connsiteY24" fmla="*/ 9167142 h 11883747"/>
              <a:gd name="connsiteX25" fmla="*/ 6117741 w 6117741"/>
              <a:gd name="connsiteY25" fmla="*/ 9786950 h 11883747"/>
              <a:gd name="connsiteX26" fmla="*/ 6117741 w 6117741"/>
              <a:gd name="connsiteY26" fmla="*/ 10446320 h 11883747"/>
              <a:gd name="connsiteX27" fmla="*/ 6117741 w 6117741"/>
              <a:gd name="connsiteY27" fmla="*/ 11105690 h 11883747"/>
              <a:gd name="connsiteX28" fmla="*/ 6117741 w 6117741"/>
              <a:gd name="connsiteY28" fmla="*/ 11883747 h 11883747"/>
              <a:gd name="connsiteX29" fmla="*/ 5437992 w 6117741"/>
              <a:gd name="connsiteY29" fmla="*/ 11883747 h 11883747"/>
              <a:gd name="connsiteX30" fmla="*/ 4880598 w 6117741"/>
              <a:gd name="connsiteY30" fmla="*/ 11883747 h 11883747"/>
              <a:gd name="connsiteX31" fmla="*/ 4139671 w 6117741"/>
              <a:gd name="connsiteY31" fmla="*/ 11883747 h 11883747"/>
              <a:gd name="connsiteX32" fmla="*/ 3398745 w 6117741"/>
              <a:gd name="connsiteY32" fmla="*/ 11883747 h 11883747"/>
              <a:gd name="connsiteX33" fmla="*/ 2902528 w 6117741"/>
              <a:gd name="connsiteY33" fmla="*/ 11883747 h 11883747"/>
              <a:gd name="connsiteX34" fmla="*/ 2345134 w 6117741"/>
              <a:gd name="connsiteY34" fmla="*/ 11883747 h 11883747"/>
              <a:gd name="connsiteX35" fmla="*/ 1787740 w 6117741"/>
              <a:gd name="connsiteY35" fmla="*/ 11883747 h 11883747"/>
              <a:gd name="connsiteX36" fmla="*/ 1107991 w 6117741"/>
              <a:gd name="connsiteY36" fmla="*/ 11883747 h 11883747"/>
              <a:gd name="connsiteX37" fmla="*/ 0 w 6117741"/>
              <a:gd name="connsiteY37" fmla="*/ 11883747 h 11883747"/>
              <a:gd name="connsiteX38" fmla="*/ 0 w 6117741"/>
              <a:gd name="connsiteY38" fmla="*/ 11422378 h 11883747"/>
              <a:gd name="connsiteX39" fmla="*/ 0 w 6117741"/>
              <a:gd name="connsiteY39" fmla="*/ 10842172 h 11883747"/>
              <a:gd name="connsiteX40" fmla="*/ 0 w 6117741"/>
              <a:gd name="connsiteY40" fmla="*/ 10261965 h 11883747"/>
              <a:gd name="connsiteX41" fmla="*/ 0 w 6117741"/>
              <a:gd name="connsiteY41" fmla="*/ 9325246 h 11883747"/>
              <a:gd name="connsiteX42" fmla="*/ 0 w 6117741"/>
              <a:gd name="connsiteY42" fmla="*/ 8626202 h 11883747"/>
              <a:gd name="connsiteX43" fmla="*/ 0 w 6117741"/>
              <a:gd name="connsiteY43" fmla="*/ 7689483 h 11883747"/>
              <a:gd name="connsiteX44" fmla="*/ 0 w 6117741"/>
              <a:gd name="connsiteY44" fmla="*/ 6871602 h 11883747"/>
              <a:gd name="connsiteX45" fmla="*/ 0 w 6117741"/>
              <a:gd name="connsiteY45" fmla="*/ 5934883 h 11883747"/>
              <a:gd name="connsiteX46" fmla="*/ 0 w 6117741"/>
              <a:gd name="connsiteY46" fmla="*/ 5117002 h 11883747"/>
              <a:gd name="connsiteX47" fmla="*/ 0 w 6117741"/>
              <a:gd name="connsiteY47" fmla="*/ 4774470 h 11883747"/>
              <a:gd name="connsiteX48" fmla="*/ 0 w 6117741"/>
              <a:gd name="connsiteY48" fmla="*/ 4075426 h 11883747"/>
              <a:gd name="connsiteX49" fmla="*/ 0 w 6117741"/>
              <a:gd name="connsiteY49" fmla="*/ 3376382 h 11883747"/>
              <a:gd name="connsiteX50" fmla="*/ 0 w 6117741"/>
              <a:gd name="connsiteY50" fmla="*/ 2796176 h 11883747"/>
              <a:gd name="connsiteX51" fmla="*/ 0 w 6117741"/>
              <a:gd name="connsiteY51" fmla="*/ 1978294 h 11883747"/>
              <a:gd name="connsiteX52" fmla="*/ 0 w 6117741"/>
              <a:gd name="connsiteY52" fmla="*/ 1398088 h 11883747"/>
              <a:gd name="connsiteX53" fmla="*/ 0 w 6117741"/>
              <a:gd name="connsiteY53" fmla="*/ 0 h 1188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117741" h="11883747" extrusionOk="0">
                <a:moveTo>
                  <a:pt x="0" y="0"/>
                </a:moveTo>
                <a:cubicBezTo>
                  <a:pt x="264077" y="-35229"/>
                  <a:pt x="442074" y="-26637"/>
                  <a:pt x="726671" y="0"/>
                </a:cubicBezTo>
                <a:cubicBezTo>
                  <a:pt x="1011268" y="26637"/>
                  <a:pt x="1296405" y="36088"/>
                  <a:pt x="1453343" y="0"/>
                </a:cubicBezTo>
                <a:cubicBezTo>
                  <a:pt x="1610281" y="-36088"/>
                  <a:pt x="1822488" y="-5332"/>
                  <a:pt x="2180014" y="0"/>
                </a:cubicBezTo>
                <a:cubicBezTo>
                  <a:pt x="2537540" y="5332"/>
                  <a:pt x="2634902" y="-861"/>
                  <a:pt x="2794890" y="0"/>
                </a:cubicBezTo>
                <a:cubicBezTo>
                  <a:pt x="2806359" y="188907"/>
                  <a:pt x="2815383" y="287589"/>
                  <a:pt x="2794890" y="502077"/>
                </a:cubicBezTo>
                <a:cubicBezTo>
                  <a:pt x="2774397" y="716565"/>
                  <a:pt x="2818411" y="862982"/>
                  <a:pt x="2794890" y="1083429"/>
                </a:cubicBezTo>
                <a:cubicBezTo>
                  <a:pt x="2771369" y="1303876"/>
                  <a:pt x="2813233" y="1581033"/>
                  <a:pt x="2794890" y="1744056"/>
                </a:cubicBezTo>
                <a:cubicBezTo>
                  <a:pt x="2776547" y="1907079"/>
                  <a:pt x="2795450" y="2064224"/>
                  <a:pt x="2794890" y="2246132"/>
                </a:cubicBezTo>
                <a:cubicBezTo>
                  <a:pt x="2794330" y="2428040"/>
                  <a:pt x="2809861" y="2530660"/>
                  <a:pt x="2794890" y="2668934"/>
                </a:cubicBezTo>
                <a:cubicBezTo>
                  <a:pt x="2779919" y="2807208"/>
                  <a:pt x="2788807" y="3108267"/>
                  <a:pt x="2794890" y="3408836"/>
                </a:cubicBezTo>
                <a:cubicBezTo>
                  <a:pt x="2800973" y="3709405"/>
                  <a:pt x="2787814" y="3942706"/>
                  <a:pt x="2794890" y="4228014"/>
                </a:cubicBezTo>
                <a:cubicBezTo>
                  <a:pt x="2801966" y="4513322"/>
                  <a:pt x="2808357" y="4612951"/>
                  <a:pt x="2794890" y="4967916"/>
                </a:cubicBezTo>
                <a:cubicBezTo>
                  <a:pt x="2781423" y="5322881"/>
                  <a:pt x="2770016" y="5293686"/>
                  <a:pt x="2794890" y="5469993"/>
                </a:cubicBezTo>
                <a:cubicBezTo>
                  <a:pt x="2819764" y="5646300"/>
                  <a:pt x="2788544" y="5830879"/>
                  <a:pt x="2794890" y="6051345"/>
                </a:cubicBezTo>
                <a:cubicBezTo>
                  <a:pt x="2801236" y="6271811"/>
                  <a:pt x="2803703" y="6317793"/>
                  <a:pt x="2794890" y="6553421"/>
                </a:cubicBezTo>
                <a:cubicBezTo>
                  <a:pt x="2786077" y="6789049"/>
                  <a:pt x="2783264" y="6936854"/>
                  <a:pt x="2794890" y="7134773"/>
                </a:cubicBezTo>
                <a:cubicBezTo>
                  <a:pt x="2806516" y="7332692"/>
                  <a:pt x="2771186" y="7562929"/>
                  <a:pt x="2794890" y="7927526"/>
                </a:cubicBezTo>
                <a:cubicBezTo>
                  <a:pt x="3091808" y="7913265"/>
                  <a:pt x="3274758" y="7934012"/>
                  <a:pt x="3525917" y="7927526"/>
                </a:cubicBezTo>
                <a:cubicBezTo>
                  <a:pt x="3777076" y="7921040"/>
                  <a:pt x="3837967" y="7919718"/>
                  <a:pt x="4124030" y="7927526"/>
                </a:cubicBezTo>
                <a:cubicBezTo>
                  <a:pt x="4410093" y="7935334"/>
                  <a:pt x="4524361" y="7901587"/>
                  <a:pt x="4722144" y="7927526"/>
                </a:cubicBezTo>
                <a:cubicBezTo>
                  <a:pt x="4919927" y="7953465"/>
                  <a:pt x="5229190" y="7903923"/>
                  <a:pt x="5386714" y="7927526"/>
                </a:cubicBezTo>
                <a:cubicBezTo>
                  <a:pt x="5544238" y="7951130"/>
                  <a:pt x="5820837" y="7912312"/>
                  <a:pt x="6117741" y="7927526"/>
                </a:cubicBezTo>
                <a:cubicBezTo>
                  <a:pt x="6131244" y="8113692"/>
                  <a:pt x="6137816" y="8281508"/>
                  <a:pt x="6117741" y="8468210"/>
                </a:cubicBezTo>
                <a:cubicBezTo>
                  <a:pt x="6097666" y="8654912"/>
                  <a:pt x="6112014" y="8912838"/>
                  <a:pt x="6117741" y="9167142"/>
                </a:cubicBezTo>
                <a:cubicBezTo>
                  <a:pt x="6123468" y="9421446"/>
                  <a:pt x="6090302" y="9519019"/>
                  <a:pt x="6117741" y="9786950"/>
                </a:cubicBezTo>
                <a:cubicBezTo>
                  <a:pt x="6145180" y="10054881"/>
                  <a:pt x="6141767" y="10173252"/>
                  <a:pt x="6117741" y="10446320"/>
                </a:cubicBezTo>
                <a:cubicBezTo>
                  <a:pt x="6093716" y="10719388"/>
                  <a:pt x="6113646" y="10920592"/>
                  <a:pt x="6117741" y="11105690"/>
                </a:cubicBezTo>
                <a:cubicBezTo>
                  <a:pt x="6121837" y="11290788"/>
                  <a:pt x="6105885" y="11527989"/>
                  <a:pt x="6117741" y="11883747"/>
                </a:cubicBezTo>
                <a:cubicBezTo>
                  <a:pt x="5855681" y="11894126"/>
                  <a:pt x="5599353" y="11857779"/>
                  <a:pt x="5437992" y="11883747"/>
                </a:cubicBezTo>
                <a:cubicBezTo>
                  <a:pt x="5276631" y="11909715"/>
                  <a:pt x="5034796" y="11858670"/>
                  <a:pt x="4880598" y="11883747"/>
                </a:cubicBezTo>
                <a:cubicBezTo>
                  <a:pt x="4726400" y="11908824"/>
                  <a:pt x="4318853" y="11878338"/>
                  <a:pt x="4139671" y="11883747"/>
                </a:cubicBezTo>
                <a:cubicBezTo>
                  <a:pt x="3960489" y="11889156"/>
                  <a:pt x="3692379" y="11852426"/>
                  <a:pt x="3398745" y="11883747"/>
                </a:cubicBezTo>
                <a:cubicBezTo>
                  <a:pt x="3105111" y="11915068"/>
                  <a:pt x="3068340" y="11874964"/>
                  <a:pt x="2902528" y="11883747"/>
                </a:cubicBezTo>
                <a:cubicBezTo>
                  <a:pt x="2736716" y="11892530"/>
                  <a:pt x="2509427" y="11881644"/>
                  <a:pt x="2345134" y="11883747"/>
                </a:cubicBezTo>
                <a:cubicBezTo>
                  <a:pt x="2180841" y="11885850"/>
                  <a:pt x="1943348" y="11857312"/>
                  <a:pt x="1787740" y="11883747"/>
                </a:cubicBezTo>
                <a:cubicBezTo>
                  <a:pt x="1632132" y="11910182"/>
                  <a:pt x="1326378" y="11894154"/>
                  <a:pt x="1107991" y="11883747"/>
                </a:cubicBezTo>
                <a:cubicBezTo>
                  <a:pt x="889604" y="11873340"/>
                  <a:pt x="343792" y="11834393"/>
                  <a:pt x="0" y="11883747"/>
                </a:cubicBezTo>
                <a:cubicBezTo>
                  <a:pt x="-21556" y="11779028"/>
                  <a:pt x="-17948" y="11551245"/>
                  <a:pt x="0" y="11422378"/>
                </a:cubicBezTo>
                <a:cubicBezTo>
                  <a:pt x="17948" y="11293511"/>
                  <a:pt x="-3876" y="11118239"/>
                  <a:pt x="0" y="10842172"/>
                </a:cubicBezTo>
                <a:cubicBezTo>
                  <a:pt x="3876" y="10566105"/>
                  <a:pt x="-12443" y="10431519"/>
                  <a:pt x="0" y="10261965"/>
                </a:cubicBezTo>
                <a:cubicBezTo>
                  <a:pt x="12443" y="10092411"/>
                  <a:pt x="17153" y="9679853"/>
                  <a:pt x="0" y="9325246"/>
                </a:cubicBezTo>
                <a:cubicBezTo>
                  <a:pt x="-17153" y="8970639"/>
                  <a:pt x="-28431" y="8842580"/>
                  <a:pt x="0" y="8626202"/>
                </a:cubicBezTo>
                <a:cubicBezTo>
                  <a:pt x="28431" y="8409824"/>
                  <a:pt x="10841" y="7880990"/>
                  <a:pt x="0" y="7689483"/>
                </a:cubicBezTo>
                <a:cubicBezTo>
                  <a:pt x="-10841" y="7497976"/>
                  <a:pt x="-14078" y="7055193"/>
                  <a:pt x="0" y="6871602"/>
                </a:cubicBezTo>
                <a:cubicBezTo>
                  <a:pt x="14078" y="6688011"/>
                  <a:pt x="-32030" y="6398430"/>
                  <a:pt x="0" y="5934883"/>
                </a:cubicBezTo>
                <a:cubicBezTo>
                  <a:pt x="32030" y="5471336"/>
                  <a:pt x="7454" y="5445590"/>
                  <a:pt x="0" y="5117002"/>
                </a:cubicBezTo>
                <a:cubicBezTo>
                  <a:pt x="-7454" y="4788414"/>
                  <a:pt x="-7066" y="4876658"/>
                  <a:pt x="0" y="4774470"/>
                </a:cubicBezTo>
                <a:cubicBezTo>
                  <a:pt x="7066" y="4672282"/>
                  <a:pt x="29222" y="4303712"/>
                  <a:pt x="0" y="4075426"/>
                </a:cubicBezTo>
                <a:cubicBezTo>
                  <a:pt x="-29222" y="3847140"/>
                  <a:pt x="30735" y="3650083"/>
                  <a:pt x="0" y="3376382"/>
                </a:cubicBezTo>
                <a:cubicBezTo>
                  <a:pt x="-30735" y="3102681"/>
                  <a:pt x="10388" y="3074837"/>
                  <a:pt x="0" y="2796176"/>
                </a:cubicBezTo>
                <a:cubicBezTo>
                  <a:pt x="-10388" y="2517515"/>
                  <a:pt x="37707" y="2221291"/>
                  <a:pt x="0" y="1978294"/>
                </a:cubicBezTo>
                <a:cubicBezTo>
                  <a:pt x="-37707" y="1735297"/>
                  <a:pt x="20001" y="1524921"/>
                  <a:pt x="0" y="1398088"/>
                </a:cubicBezTo>
                <a:cubicBezTo>
                  <a:pt x="-20001" y="1271255"/>
                  <a:pt x="4778" y="635671"/>
                  <a:pt x="0" y="0"/>
                </a:cubicBezTo>
                <a:close/>
              </a:path>
            </a:pathLst>
          </a:custGeom>
          <a:noFill/>
          <a:ln w="28575">
            <a:solidFill>
              <a:schemeClr val="tx1"/>
            </a:solidFill>
            <a:extLst>
              <a:ext uri="{C807C97D-BFC1-408E-A445-0C87EB9F89A2}">
                <ask:lineSketchStyleProps xmlns:ask="http://schemas.microsoft.com/office/drawing/2018/sketchyshapes" sd="2834375569">
                  <a:prstGeom prst="corner">
                    <a:avLst>
                      <a:gd name="adj1" fmla="val 64668"/>
                      <a:gd name="adj2" fmla="val 4568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3985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6229" y="228205"/>
            <a:ext cx="9829800" cy="1325563"/>
          </a:xfrm>
        </p:spPr>
        <p:txBody>
          <a:bodyPr/>
          <a:lstStyle/>
          <a:p>
            <a:r>
              <a:rPr lang="en-US" sz="3200" dirty="0"/>
              <a:t>What are the available </a:t>
            </a:r>
            <a:r>
              <a:rPr lang="en-US" sz="3200" dirty="0" err="1"/>
              <a:t>automl</a:t>
            </a:r>
            <a:r>
              <a:rPr lang="en-US" sz="3200" dirty="0"/>
              <a:t> platforms? </a:t>
            </a:r>
          </a:p>
        </p:txBody>
      </p:sp>
      <p:sp>
        <p:nvSpPr>
          <p:cNvPr id="8" name="Content Placeholder 4"/>
          <p:cNvSpPr txBox="1">
            <a:spLocks/>
          </p:cNvSpPr>
          <p:nvPr/>
        </p:nvSpPr>
        <p:spPr>
          <a:xfrm>
            <a:off x="384628" y="1194664"/>
            <a:ext cx="5181600" cy="4627451"/>
          </a:xfrm>
          <a:prstGeom prst="rect">
            <a:avLst/>
          </a:prstGeom>
        </p:spPr>
        <p:txBody>
          <a:bodyPr>
            <a:noAutofit/>
          </a:bodyPr>
          <a:lstStyle>
            <a:lvl1pPr marL="0" indent="0" algn="l" defTabSz="914400" rtl="0" eaLnBrk="1" latinLnBrk="0" hangingPunct="1">
              <a:lnSpc>
                <a:spcPct val="120000"/>
              </a:lnSpc>
              <a:spcBef>
                <a:spcPts val="1200"/>
              </a:spcBef>
              <a:buFontTx/>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Open Source</a:t>
            </a:r>
          </a:p>
          <a:p>
            <a:r>
              <a:rPr lang="en-US" dirty="0"/>
              <a:t>Require active development environment in Python or R and require the user to write at least a few lines of code to initiate the automated machine learning process.</a:t>
            </a:r>
          </a:p>
          <a:p>
            <a:r>
              <a:rPr lang="en-US" b="1" dirty="0"/>
              <a:t>Startups (commercial)</a:t>
            </a:r>
          </a:p>
          <a:p>
            <a:r>
              <a:rPr lang="en-US" dirty="0"/>
              <a:t>Offer tools that can be launched with a clean user interface by a non-technical user. Some tools also offer visualization to explain their findings and the resulting model.</a:t>
            </a:r>
            <a:endParaRPr lang="en-US" b="1" dirty="0"/>
          </a:p>
          <a:p>
            <a:r>
              <a:rPr lang="en-US" sz="1800" b="1" dirty="0"/>
              <a:t>Tech giants (commercial)</a:t>
            </a:r>
          </a:p>
          <a:p>
            <a:r>
              <a:rPr lang="en-US" dirty="0"/>
              <a:t>IBM / AWS / GOOGLE etc. Aim to provide a whole suite of functionalities. Usually paid.</a:t>
            </a:r>
          </a:p>
          <a:p>
            <a:endParaRPr lang="en-US" dirty="0"/>
          </a:p>
          <a:p>
            <a:endParaRPr lang="en-US" dirty="0"/>
          </a:p>
        </p:txBody>
      </p:sp>
      <p:sp>
        <p:nvSpPr>
          <p:cNvPr id="9" name="Content Placeholder 5"/>
          <p:cNvSpPr txBox="1">
            <a:spLocks/>
          </p:cNvSpPr>
          <p:nvPr/>
        </p:nvSpPr>
        <p:spPr>
          <a:xfrm>
            <a:off x="6172200" y="1962036"/>
            <a:ext cx="5181600" cy="3092708"/>
          </a:xfrm>
          <a:prstGeom prst="rect">
            <a:avLst/>
          </a:prstGeom>
        </p:spPr>
        <p:txBody>
          <a:bodyPr/>
          <a:lst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can also split your content</a:t>
            </a:r>
          </a:p>
          <a:p>
            <a:r>
              <a:rPr lang="en-US" b="1" dirty="0"/>
              <a:t>Your audience will listen to you or read the content, but won’t do both.</a:t>
            </a:r>
          </a:p>
          <a:p>
            <a:endParaRPr lang="en-US" kern="0" dirty="0">
              <a:ea typeface="Arial"/>
              <a:cs typeface="Arial"/>
              <a:sym typeface="Arial"/>
            </a:endParaRPr>
          </a:p>
          <a:p>
            <a:endParaRPr lang="en-US" b="1" dirty="0"/>
          </a:p>
          <a:p>
            <a:endParaRPr lang="en-US" dirty="0"/>
          </a:p>
        </p:txBody>
      </p:sp>
      <p:pic>
        <p:nvPicPr>
          <p:cNvPr id="2" name="Picture 1">
            <a:extLst>
              <a:ext uri="{FF2B5EF4-FFF2-40B4-BE49-F238E27FC236}">
                <a16:creationId xmlns:a16="http://schemas.microsoft.com/office/drawing/2014/main" id="{BD935362-BEC3-4B7D-9757-19097097E1F4}"/>
              </a:ext>
            </a:extLst>
          </p:cNvPr>
          <p:cNvPicPr>
            <a:picLocks noChangeAspect="1"/>
          </p:cNvPicPr>
          <p:nvPr/>
        </p:nvPicPr>
        <p:blipFill>
          <a:blip r:embed="rId2"/>
          <a:stretch>
            <a:fillRect/>
          </a:stretch>
        </p:blipFill>
        <p:spPr>
          <a:xfrm>
            <a:off x="5676899" y="1207363"/>
            <a:ext cx="6308779" cy="5435131"/>
          </a:xfrm>
          <a:prstGeom prst="rect">
            <a:avLst/>
          </a:prstGeom>
        </p:spPr>
      </p:pic>
      <p:sp>
        <p:nvSpPr>
          <p:cNvPr id="10" name="Google Shape;115;p19">
            <a:extLst>
              <a:ext uri="{FF2B5EF4-FFF2-40B4-BE49-F238E27FC236}">
                <a16:creationId xmlns:a16="http://schemas.microsoft.com/office/drawing/2014/main" id="{6382A222-CB54-409D-A1D6-A4BE472C723B}"/>
              </a:ext>
            </a:extLst>
          </p:cNvPr>
          <p:cNvSpPr txBox="1"/>
          <p:nvPr/>
        </p:nvSpPr>
        <p:spPr>
          <a:xfrm>
            <a:off x="0" y="6298456"/>
            <a:ext cx="7104800" cy="719200"/>
          </a:xfrm>
          <a:prstGeom prst="rect">
            <a:avLst/>
          </a:prstGeom>
          <a:noFill/>
          <a:ln>
            <a:noFill/>
          </a:ln>
        </p:spPr>
        <p:txBody>
          <a:bodyPr spcFirstLastPara="1" wrap="square" lIns="121900" tIns="121900" rIns="121900" bIns="121900" anchor="t" anchorCtr="0">
            <a:noAutofit/>
          </a:bodyPr>
          <a:lstStyle/>
          <a:p>
            <a:r>
              <a:rPr lang="en" sz="2000" i="1" dirty="0"/>
              <a:t>Reference: </a:t>
            </a:r>
            <a:r>
              <a:rPr lang="en-US" sz="1200" dirty="0">
                <a:hlinkClick r:id="rId3"/>
              </a:rPr>
              <a:t>https://blog.aimultiple.com/auto-ML-software/</a:t>
            </a:r>
            <a:endParaRPr lang="en-US" sz="1200" dirty="0"/>
          </a:p>
          <a:p>
            <a:endParaRPr sz="2000" dirty="0"/>
          </a:p>
        </p:txBody>
      </p:sp>
    </p:spTree>
    <p:extLst>
      <p:ext uri="{BB962C8B-B14F-4D97-AF65-F5344CB8AC3E}">
        <p14:creationId xmlns:p14="http://schemas.microsoft.com/office/powerpoint/2010/main" val="282571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4279" y="2617245"/>
            <a:ext cx="3099582" cy="1327863"/>
          </a:xfrm>
        </p:spPr>
        <p:txBody>
          <a:bodyPr/>
          <a:lstStyle/>
          <a:p>
            <a:r>
              <a:rPr lang="en-US" sz="4000" dirty="0"/>
              <a:t>Evaluating</a:t>
            </a:r>
            <a:br>
              <a:rPr lang="en-US" sz="4000" dirty="0"/>
            </a:br>
            <a:r>
              <a:rPr lang="en-US" sz="4000" dirty="0" err="1"/>
              <a:t>AutoML’s</a:t>
            </a:r>
            <a:r>
              <a:rPr lang="en-US" sz="4000" dirty="0"/>
              <a:t> functionality</a:t>
            </a:r>
          </a:p>
        </p:txBody>
      </p:sp>
    </p:spTree>
    <p:extLst>
      <p:ext uri="{BB962C8B-B14F-4D97-AF65-F5344CB8AC3E}">
        <p14:creationId xmlns:p14="http://schemas.microsoft.com/office/powerpoint/2010/main" val="1766658891"/>
      </p:ext>
    </p:extLst>
  </p:cSld>
  <p:clrMapOvr>
    <a:masterClrMapping/>
  </p:clrMapOvr>
</p:sld>
</file>

<file path=ppt/theme/theme1.xml><?xml version="1.0" encoding="utf-8"?>
<a:theme xmlns:a="http://schemas.openxmlformats.org/drawingml/2006/main" name="Office Theme">
  <a:themeElements>
    <a:clrScheme name="NCS Colour Set Lime - Light">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006771"/>
      </a:hlink>
      <a:folHlink>
        <a:srgbClr val="006771"/>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4F001E61-D437-4B4A-87EE-B1630797102C}"/>
    </a:ext>
  </a:extLst>
</a:theme>
</file>

<file path=ppt/theme/theme2.xml><?xml version="1.0" encoding="utf-8"?>
<a:theme xmlns:a="http://schemas.openxmlformats.org/drawingml/2006/main" name="1_Office Theme">
  <a:themeElements>
    <a:clrScheme name="NCS Colour Set Lime - Dark">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FFFFFF"/>
      </a:hlink>
      <a:folHlink>
        <a:srgbClr val="FFFFFF"/>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D235D733-E54C-4BD7-8232-9735D8C1EBA6}"/>
    </a:ext>
  </a:extLst>
</a:theme>
</file>

<file path=ppt/theme/theme3.xml><?xml version="1.0" encoding="utf-8"?>
<a:theme xmlns:a="http://schemas.openxmlformats.org/drawingml/2006/main" name="1_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585C3E63-5F53-4D66-96FD-7FE19D4725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udience xmlns="081dd882-9aee-4208-9025-07f150264876" xsi:nil="true"/>
    <AlternateThumbnailUrl xmlns="http://schemas.microsoft.com/sharepoint/v3">
      <Url xsi:nil="true"/>
      <Description xsi:nil="true"/>
    </AlternateThumbnailUrl>
    <ContentSummary xmlns="081dd882-9aee-4208-9025-07f150264876" xsi:nil="true"/>
    <ContentKeyword xmlns="081dd882-9aee-4208-9025-07f150264876" xsi:nil="true"/>
    <ImageCreateDate xmlns="http://schemas.microsoft.com/sharepoint/v3" xsi:nil="true"/>
    <Descrip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icture" ma:contentTypeID="0x010102000B2A847B07FFC14AA2B1D431F4DBE583" ma:contentTypeVersion="3" ma:contentTypeDescription="Upload an image or a photograph." ma:contentTypeScope="" ma:versionID="1f579bf0ba4ee86390bbc93fb3d0e04f">
  <xsd:schema xmlns:xsd="http://www.w3.org/2001/XMLSchema" xmlns:xs="http://www.w3.org/2001/XMLSchema" xmlns:p="http://schemas.microsoft.com/office/2006/metadata/properties" xmlns:ns1="http://schemas.microsoft.com/sharepoint/v3" xmlns:ns2="081dd882-9aee-4208-9025-07f150264876" targetNamespace="http://schemas.microsoft.com/office/2006/metadata/properties" ma:root="true" ma:fieldsID="7c52b062d1838a847a2b81287deeffef" ns1:_="" ns2:_="">
    <xsd:import namespace="http://schemas.microsoft.com/sharepoint/v3"/>
    <xsd:import namespace="081dd882-9aee-4208-9025-07f150264876"/>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ContentKeyword" minOccurs="0"/>
                <xsd:element ref="ns2:ContentSummary"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1dd882-9aee-4208-9025-07f150264876" elementFormDefault="qualified">
    <xsd:import namespace="http://schemas.microsoft.com/office/2006/documentManagement/types"/>
    <xsd:import namespace="http://schemas.microsoft.com/office/infopath/2007/PartnerControls"/>
    <xsd:element name="ContentKeyword" ma:index="26" nillable="true" ma:displayName="ContentKeyword" ma:internalName="ContentKeyword">
      <xsd:simpleType>
        <xsd:restriction base="dms:Note">
          <xsd:maxLength value="255"/>
        </xsd:restriction>
      </xsd:simpleType>
    </xsd:element>
    <xsd:element name="ContentSummary" ma:index="27" nillable="true" ma:displayName="ContentSummary" ma:internalName="ContentSummary">
      <xsd:simpleType>
        <xsd:restriction base="dms:Note">
          <xsd:maxLength value="255"/>
        </xsd:restriction>
      </xsd:simpleType>
    </xsd:element>
    <xsd:element name="Audience" ma:index="28" nillable="true" ma:displayName="Audience" ma:internalName="Audi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35D8CE-6C44-4BCA-8D08-FB13FBC735E9}">
  <ds:schemaRefs>
    <ds:schemaRef ds:uri="http://purl.org/dc/terms/"/>
    <ds:schemaRef ds:uri="http://schemas.openxmlformats.org/package/2006/metadata/core-properties"/>
    <ds:schemaRef ds:uri="http://purl.org/dc/dcmitype/"/>
    <ds:schemaRef ds:uri="http://schemas.microsoft.com/office/infopath/2007/PartnerControls"/>
    <ds:schemaRef ds:uri="081dd882-9aee-4208-9025-07f150264876"/>
    <ds:schemaRef ds:uri="http://purl.org/dc/elements/1.1/"/>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79B7FB6-0002-4F16-AC60-4ACB8AABCC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81dd882-9aee-4208-9025-07f1502648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9F6CEE-B568-419A-B7BE-A7BADDC95B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42435</TotalTime>
  <Words>3209</Words>
  <Application>Microsoft Office PowerPoint</Application>
  <PresentationFormat>Widescreen</PresentationFormat>
  <Paragraphs>396</Paragraphs>
  <Slides>50</Slides>
  <Notes>34</Notes>
  <HiddenSlides>22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50</vt:i4>
      </vt:variant>
    </vt:vector>
  </HeadingPairs>
  <TitlesOfParts>
    <vt:vector size="63" baseType="lpstr">
      <vt:lpstr>Lato</vt:lpstr>
      <vt:lpstr>Raleway</vt:lpstr>
      <vt:lpstr>Roboto Mono</vt:lpstr>
      <vt:lpstr>Aldhabi</vt:lpstr>
      <vt:lpstr>Arial</vt:lpstr>
      <vt:lpstr>Calibri</vt:lpstr>
      <vt:lpstr>Century Gothic</vt:lpstr>
      <vt:lpstr>Consolas</vt:lpstr>
      <vt:lpstr>Courier New</vt:lpstr>
      <vt:lpstr>Georgia</vt:lpstr>
      <vt:lpstr>Office Theme</vt:lpstr>
      <vt:lpstr>1_Office Theme</vt:lpstr>
      <vt:lpstr>1_150119 PowerPoint Template</vt:lpstr>
      <vt:lpstr>Supervised Learning Part 1 – Intro to Automatic Machine Learning</vt:lpstr>
      <vt:lpstr>PowerPoint Presentation</vt:lpstr>
      <vt:lpstr>What is AutoML?</vt:lpstr>
      <vt:lpstr>A means to save time and effort on repetitive tasks in ML pipelines</vt:lpstr>
      <vt:lpstr>How it came about? </vt:lpstr>
      <vt:lpstr>Development Timeline</vt:lpstr>
      <vt:lpstr>Different levels of automation</vt:lpstr>
      <vt:lpstr>What are the available automl platforms? </vt:lpstr>
      <vt:lpstr>Evaluating AutoML’s functionality</vt:lpstr>
      <vt:lpstr>What are the available ML functionalities provided by the current platforms?</vt:lpstr>
      <vt:lpstr>Comparison of functionalities for AutoML tools</vt:lpstr>
      <vt:lpstr>Evaluating AutoML’s performance</vt:lpstr>
      <vt:lpstr>Process to evaluate AutoML performance</vt:lpstr>
      <vt:lpstr>How do open-sourced autoML tools stack up against each other?</vt:lpstr>
      <vt:lpstr>Limitations of AutoML</vt:lpstr>
      <vt:lpstr>Limitations of AutoML</vt:lpstr>
      <vt:lpstr>Exploring  Open-sourced Frameworks</vt:lpstr>
      <vt:lpstr>2 Popular Python based Open-sourced Frameworks</vt:lpstr>
      <vt:lpstr>Feature Comparison</vt:lpstr>
      <vt:lpstr>Limitations</vt:lpstr>
      <vt:lpstr>PowerPoint Presentation</vt:lpstr>
      <vt:lpstr>H2O AutoML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interpret h2o models</vt:lpstr>
      <vt:lpstr>PowerPoint Presentation</vt:lpstr>
      <vt:lpstr>PowerPoint Presentation</vt:lpstr>
      <vt:lpstr>PowerPoint Presentation</vt:lpstr>
      <vt:lpstr>PowerPoint Presentation</vt:lpstr>
      <vt:lpstr>PowerPoint Presentation</vt:lpstr>
      <vt:lpstr>TPOT AutoML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Zou Yumeng April  (NCS)</dc:creator>
  <cp:lastModifiedBy>Ranon Sim</cp:lastModifiedBy>
  <cp:revision>272</cp:revision>
  <cp:lastPrinted>2017-10-04T03:29:40Z</cp:lastPrinted>
  <dcterms:created xsi:type="dcterms:W3CDTF">2020-01-16T02:53:04Z</dcterms:created>
  <dcterms:modified xsi:type="dcterms:W3CDTF">2020-04-06T07:05:39Z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0x010102000B2A847B07FFC14AA2B1D431F4DBE583</vt:lpwstr>
  </property>
</Properties>
</file>